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91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53" r:id="rId15"/>
    <p:sldId id="358" r:id="rId16"/>
    <p:sldId id="361" r:id="rId17"/>
    <p:sldId id="357" r:id="rId18"/>
    <p:sldId id="364" r:id="rId19"/>
    <p:sldId id="354" r:id="rId20"/>
    <p:sldId id="362" r:id="rId21"/>
    <p:sldId id="359" r:id="rId22"/>
    <p:sldId id="355" r:id="rId23"/>
    <p:sldId id="356" r:id="rId24"/>
    <p:sldId id="348" r:id="rId25"/>
    <p:sldId id="365" r:id="rId26"/>
    <p:sldId id="311" r:id="rId27"/>
    <p:sldId id="313" r:id="rId28"/>
    <p:sldId id="315" r:id="rId29"/>
    <p:sldId id="314" r:id="rId30"/>
    <p:sldId id="316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07"/>
    <p:restoredTop sz="88194"/>
  </p:normalViewPr>
  <p:slideViewPr>
    <p:cSldViewPr snapToGrid="0" snapToObjects="1">
      <p:cViewPr>
        <p:scale>
          <a:sx n="105" d="100"/>
          <a:sy n="105" d="100"/>
        </p:scale>
        <p:origin x="12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8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General Digital Humanities application </a:t>
            </a:r>
            <a:r>
              <a:rPr lang="en-US" dirty="0" err="1" smtClean="0"/>
              <a:t>programmes</a:t>
            </a:r>
            <a:r>
              <a:rPr lang="en-US" dirty="0" smtClean="0"/>
              <a:t> (a content management system (CMS),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like </a:t>
            </a:r>
            <a:r>
              <a:rPr lang="en-US" dirty="0" err="1" smtClean="0"/>
              <a:t>Omeka</a:t>
            </a:r>
            <a:r>
              <a:rPr lang="en-US" dirty="0" smtClean="0"/>
              <a:t>, WordPress, or Drupal; mapping tools, text analysis tools, data visualization tool)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Discipline-specific applications (e.g., mapping and GIS for archaeologists, text analysis for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linguists)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Data sets technologies (data modelling, how to make a database, an XML document, build an	API, use an API, etc.)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Web programming for DH (e.g., Java Script, JQUERY)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0D346-B876-9C45-BA38-4BF93BA004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5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Lund: </a:t>
            </a:r>
            <a:r>
              <a:rPr lang="en-GB" dirty="0" smtClean="0"/>
              <a:t>“</a:t>
            </a:r>
            <a:r>
              <a:rPr lang="en-GB" dirty="0" err="1" smtClean="0"/>
              <a:t>Kandidatprogrammet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digitala</a:t>
            </a:r>
            <a:r>
              <a:rPr lang="en-GB" dirty="0" smtClean="0"/>
              <a:t> </a:t>
            </a:r>
            <a:r>
              <a:rPr lang="en-GB" dirty="0" err="1" smtClean="0"/>
              <a:t>kulturer</a:t>
            </a:r>
            <a:r>
              <a:rPr lang="en-GB" dirty="0" smtClean="0"/>
              <a:t> </a:t>
            </a:r>
            <a:r>
              <a:rPr lang="en-GB" dirty="0" err="1" smtClean="0"/>
              <a:t>vänder</a:t>
            </a:r>
            <a:r>
              <a:rPr lang="en-GB" dirty="0" smtClean="0"/>
              <a:t> sig till dig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vill</a:t>
            </a:r>
            <a:r>
              <a:rPr lang="en-GB" dirty="0" smtClean="0"/>
              <a:t> </a:t>
            </a:r>
            <a:r>
              <a:rPr lang="en-GB" dirty="0" err="1" smtClean="0"/>
              <a:t>utforska</a:t>
            </a:r>
            <a:r>
              <a:rPr lang="en-GB" dirty="0" smtClean="0"/>
              <a:t> </a:t>
            </a:r>
            <a:r>
              <a:rPr lang="en-GB" dirty="0" err="1" smtClean="0"/>
              <a:t>kulturella</a:t>
            </a:r>
            <a:r>
              <a:rPr lang="en-GB" dirty="0" smtClean="0"/>
              <a:t> </a:t>
            </a:r>
            <a:r>
              <a:rPr lang="en-GB" dirty="0" err="1" smtClean="0"/>
              <a:t>perspektiv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samhällets</a:t>
            </a:r>
            <a:r>
              <a:rPr lang="en-GB" dirty="0" smtClean="0"/>
              <a:t> </a:t>
            </a:r>
            <a:r>
              <a:rPr lang="en-GB" dirty="0" err="1" smtClean="0"/>
              <a:t>digitala</a:t>
            </a:r>
            <a:r>
              <a:rPr lang="en-GB" dirty="0" smtClean="0"/>
              <a:t> </a:t>
            </a:r>
            <a:r>
              <a:rPr lang="en-GB" dirty="0" err="1" smtClean="0"/>
              <a:t>utveckling</a:t>
            </a:r>
            <a:r>
              <a:rPr lang="en-GB" dirty="0" smtClean="0"/>
              <a:t>. Du </a:t>
            </a:r>
            <a:r>
              <a:rPr lang="en-GB" dirty="0" err="1" smtClean="0"/>
              <a:t>vill</a:t>
            </a:r>
            <a:r>
              <a:rPr lang="en-GB" dirty="0" smtClean="0"/>
              <a:t> </a:t>
            </a:r>
            <a:r>
              <a:rPr lang="en-GB" dirty="0" err="1" smtClean="0"/>
              <a:t>använda</a:t>
            </a:r>
            <a:r>
              <a:rPr lang="en-GB" dirty="0" smtClean="0"/>
              <a:t> </a:t>
            </a:r>
            <a:r>
              <a:rPr lang="en-GB" dirty="0" err="1" smtClean="0"/>
              <a:t>denna</a:t>
            </a:r>
            <a:r>
              <a:rPr lang="en-GB" dirty="0" smtClean="0"/>
              <a:t> </a:t>
            </a:r>
            <a:r>
              <a:rPr lang="en-GB" dirty="0" err="1" smtClean="0"/>
              <a:t>kunskap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utveckla</a:t>
            </a:r>
            <a:r>
              <a:rPr lang="en-GB" dirty="0" smtClean="0"/>
              <a:t> </a:t>
            </a:r>
            <a:r>
              <a:rPr lang="en-GB" dirty="0" err="1" smtClean="0"/>
              <a:t>digitala</a:t>
            </a:r>
            <a:r>
              <a:rPr lang="en-GB" dirty="0" smtClean="0"/>
              <a:t> </a:t>
            </a:r>
            <a:r>
              <a:rPr lang="en-GB" dirty="0" err="1" smtClean="0"/>
              <a:t>strategier</a:t>
            </a:r>
            <a:r>
              <a:rPr lang="en-GB" dirty="0" smtClean="0"/>
              <a:t>, </a:t>
            </a:r>
            <a:r>
              <a:rPr lang="en-GB" dirty="0" err="1" smtClean="0"/>
              <a:t>arbeta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olika</a:t>
            </a:r>
            <a:r>
              <a:rPr lang="en-GB" dirty="0" smtClean="0"/>
              <a:t> </a:t>
            </a:r>
            <a:r>
              <a:rPr lang="en-GB" dirty="0" err="1" smtClean="0"/>
              <a:t>digitala</a:t>
            </a:r>
            <a:r>
              <a:rPr lang="en-GB" dirty="0" smtClean="0"/>
              <a:t> </a:t>
            </a:r>
            <a:r>
              <a:rPr lang="en-GB" dirty="0" err="1" smtClean="0"/>
              <a:t>produktionssammanhang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jobba</a:t>
            </a:r>
            <a:r>
              <a:rPr lang="en-GB" dirty="0" smtClean="0"/>
              <a:t> med </a:t>
            </a:r>
            <a:r>
              <a:rPr lang="en-GB" dirty="0" err="1" smtClean="0"/>
              <a:t>nya</a:t>
            </a:r>
            <a:r>
              <a:rPr lang="en-GB" dirty="0" smtClean="0"/>
              <a:t> </a:t>
            </a:r>
            <a:r>
              <a:rPr lang="en-GB" dirty="0" err="1" smtClean="0"/>
              <a:t>sätt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förmedla</a:t>
            </a:r>
            <a:r>
              <a:rPr lang="en-GB" dirty="0" smtClean="0"/>
              <a:t> </a:t>
            </a:r>
            <a:r>
              <a:rPr lang="en-GB" dirty="0" err="1" smtClean="0"/>
              <a:t>kultur</a:t>
            </a:r>
            <a:r>
              <a:rPr lang="en-GB" dirty="0" smtClean="0"/>
              <a:t>. </a:t>
            </a:r>
            <a:r>
              <a:rPr lang="en-GB" dirty="0" err="1" smtClean="0"/>
              <a:t>Som</a:t>
            </a:r>
            <a:r>
              <a:rPr lang="en-GB" dirty="0" smtClean="0"/>
              <a:t> student </a:t>
            </a:r>
            <a:r>
              <a:rPr lang="en-GB" dirty="0" err="1" smtClean="0"/>
              <a:t>inom</a:t>
            </a:r>
            <a:r>
              <a:rPr lang="en-GB" dirty="0" smtClean="0"/>
              <a:t> </a:t>
            </a:r>
            <a:r>
              <a:rPr lang="en-GB" dirty="0" err="1" smtClean="0"/>
              <a:t>programmet</a:t>
            </a:r>
            <a:r>
              <a:rPr lang="en-GB" dirty="0" smtClean="0"/>
              <a:t> </a:t>
            </a:r>
            <a:r>
              <a:rPr lang="en-GB" dirty="0" err="1" smtClean="0"/>
              <a:t>utvecklar</a:t>
            </a:r>
            <a:r>
              <a:rPr lang="en-GB" dirty="0" smtClean="0"/>
              <a:t> du </a:t>
            </a:r>
            <a:r>
              <a:rPr lang="en-GB" dirty="0" err="1" smtClean="0"/>
              <a:t>både</a:t>
            </a:r>
            <a:r>
              <a:rPr lang="en-GB" dirty="0" smtClean="0"/>
              <a:t> </a:t>
            </a:r>
            <a:r>
              <a:rPr lang="en-GB" dirty="0" err="1" smtClean="0"/>
              <a:t>teknisk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humanistisk</a:t>
            </a:r>
            <a:r>
              <a:rPr lang="en-GB" dirty="0" smtClean="0"/>
              <a:t> </a:t>
            </a:r>
            <a:r>
              <a:rPr lang="en-GB" dirty="0" err="1" smtClean="0"/>
              <a:t>kunskap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kunna</a:t>
            </a:r>
            <a:r>
              <a:rPr lang="en-GB" dirty="0" smtClean="0"/>
              <a:t> </a:t>
            </a:r>
            <a:r>
              <a:rPr lang="en-GB" dirty="0" err="1" smtClean="0"/>
              <a:t>agera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förmedlande</a:t>
            </a:r>
            <a:r>
              <a:rPr lang="en-GB" dirty="0" smtClean="0"/>
              <a:t> </a:t>
            </a:r>
            <a:r>
              <a:rPr lang="en-GB" dirty="0" err="1" smtClean="0"/>
              <a:t>länk</a:t>
            </a:r>
            <a:r>
              <a:rPr lang="en-GB" dirty="0" smtClean="0"/>
              <a:t> </a:t>
            </a:r>
            <a:r>
              <a:rPr lang="en-GB" dirty="0" err="1" smtClean="0"/>
              <a:t>mellan</a:t>
            </a:r>
            <a:r>
              <a:rPr lang="en-GB" dirty="0" smtClean="0"/>
              <a:t> </a:t>
            </a:r>
            <a:r>
              <a:rPr lang="en-GB" dirty="0" err="1" smtClean="0"/>
              <a:t>olika</a:t>
            </a:r>
            <a:r>
              <a:rPr lang="en-GB" dirty="0" smtClean="0"/>
              <a:t> </a:t>
            </a:r>
            <a:r>
              <a:rPr lang="en-GB" dirty="0" err="1" smtClean="0"/>
              <a:t>aktörer</a:t>
            </a:r>
            <a:r>
              <a:rPr lang="en-GB" dirty="0" smtClean="0"/>
              <a:t> </a:t>
            </a:r>
            <a:r>
              <a:rPr lang="en-GB" dirty="0" err="1" smtClean="0"/>
              <a:t>inom</a:t>
            </a:r>
            <a:r>
              <a:rPr lang="en-GB" dirty="0" smtClean="0"/>
              <a:t> </a:t>
            </a:r>
            <a:r>
              <a:rPr lang="en-GB" dirty="0" err="1" smtClean="0"/>
              <a:t>kulturbranschen</a:t>
            </a:r>
            <a:r>
              <a:rPr lang="en-GB" dirty="0" smtClean="0"/>
              <a:t> men </a:t>
            </a:r>
            <a:r>
              <a:rPr lang="en-GB" dirty="0" err="1" smtClean="0"/>
              <a:t>även</a:t>
            </a:r>
            <a:r>
              <a:rPr lang="en-GB" dirty="0" smtClean="0"/>
              <a:t> </a:t>
            </a:r>
            <a:r>
              <a:rPr lang="en-GB" dirty="0" err="1" smtClean="0"/>
              <a:t>andra</a:t>
            </a:r>
            <a:r>
              <a:rPr lang="en-GB" dirty="0" smtClean="0"/>
              <a:t> </a:t>
            </a:r>
            <a:r>
              <a:rPr lang="en-GB" dirty="0" err="1" smtClean="0"/>
              <a:t>sektorer</a:t>
            </a:r>
            <a:r>
              <a:rPr lang="en-GB" dirty="0" smtClean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28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FFF5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714375" y="6072187"/>
            <a:ext cx="7643812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449387"/>
            <a:ext cx="7772400" cy="21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9" name="Shape 19" descr="090323_Lnu_Symbol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28000" y="6207125"/>
            <a:ext cx="249237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090323_Lnu_Wordmark_Eng_transpar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550" y="6300787"/>
            <a:ext cx="2643188" cy="303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 rot="5400000">
            <a:off x="4806950" y="2449512"/>
            <a:ext cx="5200649" cy="1914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 rot="5400000">
            <a:off x="900906" y="610393"/>
            <a:ext cx="5200649" cy="5592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5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04850" y="806450"/>
            <a:ext cx="76454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06437" y="1651000"/>
            <a:ext cx="7658100" cy="4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4" name="Picture 4"/>
          <p:cNvPicPr/>
          <p:nvPr userDrawn="1"/>
        </p:nvPicPr>
        <p:blipFill>
          <a:blip r:embed="rId2"/>
          <a:stretch/>
        </p:blipFill>
        <p:spPr>
          <a:xfrm>
            <a:off x="7534440" y="-13971"/>
            <a:ext cx="1609560" cy="156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04850" y="806450"/>
            <a:ext cx="76454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06437" y="1651000"/>
            <a:ext cx="3752849" cy="4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11687" y="1651000"/>
            <a:ext cx="3752849" cy="4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04850" y="806450"/>
            <a:ext cx="76454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704850" y="806450"/>
            <a:ext cx="76454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357438" y="0"/>
            <a:ext cx="4356099" cy="765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14375" y="6072187"/>
            <a:ext cx="7643812" cy="15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704850" y="806450"/>
            <a:ext cx="7645400" cy="755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706437" y="1651000"/>
            <a:ext cx="7658100" cy="4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3" name="Shape 13" descr="090323_Lnu_Symbol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128000" y="6207125"/>
            <a:ext cx="249237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 descr="090323_Lnu_Wordmark_Eng_transparent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7550" y="6300787"/>
            <a:ext cx="2643188" cy="30321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nu.se/en/course/programming-for-digital-humanities/vaxjo-distance-part-time-autumn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g-hum-nord.eu/" TargetMode="External"/><Relationship Id="rId3" Type="http://schemas.openxmlformats.org/officeDocument/2006/relationships/hyperlink" Target="https://lnu.se/en/research/searchresearch/digital-humanities/workshop-higher-education-programs-in-digital-humanities-challenges-and-perspectiv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riah.eu/teach/" TargetMode="External"/><Relationship Id="rId4" Type="http://schemas.openxmlformats.org/officeDocument/2006/relationships/hyperlink" Target="https://drive.google.com/drive/folders/0BzGt26SHH30JbXIzUngxamZBNz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gistries.clarin-dariah.e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nu.se/disa" TargetMode="External"/><Relationship Id="rId4" Type="http://schemas.openxmlformats.org/officeDocument/2006/relationships/image" Target="../media/image3.tif"/><Relationship Id="rId5" Type="http://schemas.openxmlformats.org/officeDocument/2006/relationships/hyperlink" Target="http://www.dariah.eu/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nu.se/en/digihu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nu.se/program/nordiskt-masterprogram-for-spraklarare/inriktning-engelska-distans-deltid-engelska-ht/" TargetMode="External"/><Relationship Id="rId4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nu.se/program/innovation-genom-ekonomi-teknik-och-design-inriktning-teknik-master-program/vaxjo-engelska-ht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oraljka.holub@lnu.se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heldig.fi/dhn-2018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ltur.lu.se/utbildning/kandidatprogram/kandidatprogram-i-digitala-kulturer/" TargetMode="External"/><Relationship Id="rId4" Type="http://schemas.openxmlformats.org/officeDocument/2006/relationships/hyperlink" Target="http://utbildning.gu.se/program/program_detalj/?programid=H2DH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103" y="1717611"/>
            <a:ext cx="7772400" cy="2151062"/>
          </a:xfrm>
        </p:spPr>
        <p:txBody>
          <a:bodyPr/>
          <a:lstStyle/>
          <a:p>
            <a:pPr algn="ctr"/>
            <a:r>
              <a:rPr lang="en-US" sz="4800" b="1" dirty="0" smtClean="0"/>
              <a:t>Digital Humanities </a:t>
            </a:r>
            <a:r>
              <a:rPr lang="en-US" sz="4800" b="1" dirty="0" smtClean="0"/>
              <a:t>Master </a:t>
            </a:r>
            <a:r>
              <a:rPr lang="en-US" sz="4800" b="1" dirty="0" smtClean="0"/>
              <a:t>at </a:t>
            </a:r>
            <a:r>
              <a:rPr lang="en-US" sz="4800" b="1" dirty="0" smtClean="0"/>
              <a:t>Linnaeus University</a:t>
            </a:r>
            <a:br>
              <a:rPr lang="en-US" sz="4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err="1" smtClean="0"/>
              <a:t>Koraljka</a:t>
            </a:r>
            <a:r>
              <a:rPr lang="en-US" sz="2800" dirty="0" smtClean="0"/>
              <a:t> Golub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4" y="4447032"/>
            <a:ext cx="6400799" cy="1752600"/>
          </a:xfrm>
        </p:spPr>
        <p:txBody>
          <a:bodyPr/>
          <a:lstStyle/>
          <a:p>
            <a:r>
              <a:rPr lang="en-US" sz="2000" i="1" dirty="0" smtClean="0"/>
              <a:t>Digital </a:t>
            </a:r>
            <a:r>
              <a:rPr lang="en-US" sz="2000" i="1" dirty="0"/>
              <a:t>Humanities: </a:t>
            </a:r>
            <a:endParaRPr lang="en-US" sz="2000" i="1" dirty="0" smtClean="0"/>
          </a:p>
          <a:p>
            <a:r>
              <a:rPr lang="en-US" sz="2000" i="1" dirty="0" smtClean="0"/>
              <a:t>Empowering </a:t>
            </a:r>
            <a:r>
              <a:rPr lang="en-US" sz="2000" i="1" dirty="0"/>
              <a:t>Visibility of Croatian Cultural </a:t>
            </a:r>
            <a:r>
              <a:rPr lang="en-US" sz="2000" i="1" dirty="0" smtClean="0"/>
              <a:t>Heritage</a:t>
            </a:r>
          </a:p>
          <a:p>
            <a:r>
              <a:rPr lang="en-US" sz="2000" i="1" dirty="0"/>
              <a:t> 2nd International Symposium </a:t>
            </a:r>
            <a:endParaRPr lang="en-US" sz="2000" i="1" dirty="0" smtClean="0"/>
          </a:p>
          <a:p>
            <a:r>
              <a:rPr lang="en-US" sz="2000" i="1" dirty="0" smtClean="0"/>
              <a:t>Zadar</a:t>
            </a:r>
            <a:r>
              <a:rPr lang="en-US" sz="2000" i="1" dirty="0" smtClean="0"/>
              <a:t>, 6-8 November </a:t>
            </a:r>
            <a:r>
              <a:rPr lang="en-US" sz="2000" i="1" dirty="0" smtClean="0"/>
              <a:t>2017</a:t>
            </a:r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942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Electives in Humanities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18" y="1562100"/>
            <a:ext cx="8518063" cy="4356100"/>
          </a:xfrm>
        </p:spPr>
        <p:txBody>
          <a:bodyPr numCol="2"/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Digitization of cultural heritage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Data and information organization and management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Metadata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The transmission of old texts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Digital heritage management and communication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Serious gaming as a resource in the fields of Humanities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Digital translation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Digital lexicography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Data driven approaches to language and text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Business models in value-based </a:t>
            </a:r>
            <a:r>
              <a:rPr lang="en-US" sz="2000" dirty="0" err="1" smtClean="0"/>
              <a:t>organisations</a:t>
            </a:r>
            <a:r>
              <a:rPr lang="en-US" sz="2000" dirty="0" smtClean="0"/>
              <a:t> and companies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Participative policy development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/>
              <a:t>Digitalisation</a:t>
            </a:r>
            <a:r>
              <a:rPr lang="en-US" sz="2000" dirty="0" smtClean="0"/>
              <a:t> of working practices 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/>
              <a:t>Technoscience</a:t>
            </a:r>
            <a:r>
              <a:rPr lang="en-US" sz="2000" dirty="0" smtClean="0"/>
              <a:t> studies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Gender issues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Digital media and methods for sampling and analysis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User-generated photography and events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Media – </a:t>
            </a:r>
            <a:r>
              <a:rPr lang="en-US" sz="2000" dirty="0" err="1" smtClean="0"/>
              <a:t>intermedial</a:t>
            </a:r>
            <a:r>
              <a:rPr lang="en-US" sz="2000" dirty="0" smtClean="0"/>
              <a:t> – multimodal theory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7" name="Picture 4"/>
          <p:cNvPicPr/>
          <p:nvPr/>
        </p:nvPicPr>
        <p:blipFill>
          <a:blip r:embed="rId2"/>
          <a:stretch/>
        </p:blipFill>
        <p:spPr>
          <a:xfrm>
            <a:off x="7542360" y="2561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08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Electives in 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Network </a:t>
            </a:r>
            <a:r>
              <a:rPr lang="en-US" sz="2000" dirty="0" smtClean="0"/>
              <a:t>society </a:t>
            </a:r>
            <a:r>
              <a:rPr lang="en-US" sz="2000" dirty="0" smtClean="0"/>
              <a:t>and </a:t>
            </a:r>
            <a:r>
              <a:rPr lang="en-US" sz="2000" dirty="0" smtClean="0"/>
              <a:t>internet cultures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Cross-media design </a:t>
            </a:r>
            <a:r>
              <a:rPr lang="en-US" sz="2000" dirty="0" smtClean="0"/>
              <a:t>and </a:t>
            </a:r>
            <a:r>
              <a:rPr lang="en-US" sz="2000" dirty="0" smtClean="0"/>
              <a:t>production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Interactive visualization methods and techniques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Social </a:t>
            </a:r>
            <a:r>
              <a:rPr lang="en-US" sz="2000" dirty="0" smtClean="0"/>
              <a:t>media ecosystems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Information </a:t>
            </a:r>
            <a:r>
              <a:rPr lang="en-US" sz="2000" dirty="0" err="1" smtClean="0"/>
              <a:t>visualisation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Data literacy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General </a:t>
            </a:r>
            <a:r>
              <a:rPr lang="en-US" sz="2000" dirty="0" smtClean="0"/>
              <a:t>DH application </a:t>
            </a:r>
            <a:r>
              <a:rPr lang="en-US" sz="2000" dirty="0" err="1" smtClean="0"/>
              <a:t>programmes</a:t>
            </a:r>
            <a:r>
              <a:rPr lang="en-US" sz="2000" dirty="0" smtClean="0"/>
              <a:t> 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endParaRPr lang="en-US" sz="2000" dirty="0"/>
          </a:p>
          <a:p>
            <a:pPr>
              <a:buFont typeface="Arial" charset="0"/>
              <a:buChar char="•"/>
            </a:pPr>
            <a:r>
              <a:rPr lang="en-US" sz="2000" dirty="0" smtClean="0"/>
              <a:t>Discipline-specific applications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Data sets technologies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Human </a:t>
            </a:r>
            <a:r>
              <a:rPr lang="en-US" sz="2000" dirty="0" smtClean="0"/>
              <a:t>computer interaction </a:t>
            </a:r>
            <a:r>
              <a:rPr lang="en-US" sz="2000" dirty="0" smtClean="0"/>
              <a:t>for DH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Database design for DH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Web design for DH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Web programming for DH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Data mining for DH</a:t>
            </a:r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4" name="Picture 4"/>
          <p:cNvPicPr/>
          <p:nvPr/>
        </p:nvPicPr>
        <p:blipFill>
          <a:blip r:embed="rId3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3"/>
          <a:stretch/>
        </p:blipFill>
        <p:spPr>
          <a:xfrm>
            <a:off x="7534440" y="-1905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8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Electives in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 smtClean="0"/>
              <a:t>Digital Marketing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Social Media and Consumerism</a:t>
            </a:r>
          </a:p>
          <a:p>
            <a:pPr>
              <a:buFont typeface="Arial" charset="0"/>
              <a:buChar char="•"/>
            </a:pP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Business strategy for GLAM</a:t>
            </a:r>
          </a:p>
          <a:p>
            <a:pPr>
              <a:buFont typeface="Arial" charset="0"/>
              <a:buChar char="•"/>
            </a:pPr>
            <a:r>
              <a:rPr lang="is-IS" sz="2000" dirty="0" smtClean="0"/>
              <a:t>…</a:t>
            </a:r>
            <a:endParaRPr lang="en-US" sz="2000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2"/>
          <a:stretch/>
        </p:blipFill>
        <p:spPr>
          <a:xfrm>
            <a:off x="7534440" y="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and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Practicum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Compulsory, 15p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In collaboration with an external partner 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A pilot project based on actual needs in the public or private sector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Project management, team working skills</a:t>
            </a:r>
          </a:p>
          <a:p>
            <a:pPr lvl="2"/>
            <a:r>
              <a:rPr lang="en-US" dirty="0" smtClean="0"/>
              <a:t>Ideally in pairs with each from different disciplinary background</a:t>
            </a:r>
          </a:p>
          <a:p>
            <a:pPr lvl="2"/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The basis for thesis writing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7534440" y="2561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7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for Digital </a:t>
            </a:r>
            <a:r>
              <a:rPr lang="en-US" dirty="0" smtClean="0"/>
              <a:t>Humanities (4ME501)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394968"/>
            <a:ext cx="7658100" cy="4356099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The first pilot course </a:t>
            </a:r>
          </a:p>
          <a:p>
            <a:r>
              <a:rPr lang="en-US" dirty="0">
                <a:hlinkClick r:id="rId2"/>
              </a:rPr>
              <a:t>https://lnu.se/en/course/programming-for-digital-humanities/vaxjo-distance-part-time-autumn/</a:t>
            </a:r>
            <a:r>
              <a:rPr lang="en-US" dirty="0"/>
              <a:t>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15 ECTS, 50</a:t>
            </a:r>
            <a:r>
              <a:rPr lang="en-US" dirty="0"/>
              <a:t>% </a:t>
            </a:r>
            <a:r>
              <a:rPr lang="en-US" dirty="0" smtClean="0"/>
              <a:t>pace, English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Distance </a:t>
            </a:r>
            <a:r>
              <a:rPr lang="en-US" dirty="0"/>
              <a:t>mode with 6 obligatory meetings</a:t>
            </a:r>
          </a:p>
          <a:p>
            <a:pPr lvl="1"/>
            <a:r>
              <a:rPr lang="en-US" dirty="0"/>
              <a:t>Presence </a:t>
            </a:r>
            <a:r>
              <a:rPr lang="en-US" i="1" dirty="0"/>
              <a:t>either </a:t>
            </a:r>
            <a:r>
              <a:rPr lang="en-US" dirty="0"/>
              <a:t>on campus </a:t>
            </a:r>
            <a:r>
              <a:rPr lang="en-US" i="1" dirty="0"/>
              <a:t>or </a:t>
            </a:r>
            <a:r>
              <a:rPr lang="en-US" dirty="0"/>
              <a:t>online 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3 </a:t>
            </a:r>
            <a:r>
              <a:rPr lang="en-US" dirty="0" smtClean="0"/>
              <a:t>major blocks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</a:t>
            </a:r>
            <a:r>
              <a:rPr lang="en-US" dirty="0"/>
              <a:t>: Foundations of programming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2</a:t>
            </a:r>
            <a:r>
              <a:rPr lang="en-US" dirty="0"/>
              <a:t>: Text manipulation and </a:t>
            </a:r>
            <a:r>
              <a:rPr lang="en-US" dirty="0" err="1"/>
              <a:t>visualisation</a:t>
            </a:r>
            <a:r>
              <a:rPr lang="en-US" dirty="0"/>
              <a:t>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3</a:t>
            </a:r>
            <a:r>
              <a:rPr lang="en-US" dirty="0"/>
              <a:t>: Image, audio, animation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Focus on programming using actual examples from humanities </a:t>
            </a:r>
          </a:p>
          <a:p>
            <a:pPr>
              <a:buFont typeface="Arial" charset="0"/>
              <a:buChar char="•"/>
            </a:pPr>
            <a:r>
              <a:rPr lang="en-US" i="1" dirty="0" smtClean="0"/>
              <a:t>Popular: over 60 qualified applicants, University of Pisa sent all their </a:t>
            </a:r>
            <a:r>
              <a:rPr lang="en-US" i="1" dirty="0" smtClean="0"/>
              <a:t>students</a:t>
            </a: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efforts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89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 on joint courses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US" dirty="0" smtClean="0"/>
              <a:t>Sweden: 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Lund University, University of </a:t>
            </a:r>
            <a:r>
              <a:rPr lang="en-US" dirty="0" err="1" smtClean="0"/>
              <a:t>Borås</a:t>
            </a:r>
            <a:r>
              <a:rPr lang="en-US" dirty="0" smtClean="0"/>
              <a:t>, University of Gothenburg </a:t>
            </a:r>
          </a:p>
          <a:p>
            <a:pPr lvl="2">
              <a:buFont typeface="Arial" charset="0"/>
              <a:buChar char="•"/>
            </a:pPr>
            <a:endParaRPr lang="en-US" sz="1000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Finland: 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University of Helsinki</a:t>
            </a:r>
          </a:p>
          <a:p>
            <a:pPr lvl="2">
              <a:buFont typeface="Arial" charset="0"/>
              <a:buChar char="•"/>
            </a:pPr>
            <a:endParaRPr lang="en-US" sz="600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Denmark: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Aarhus University</a:t>
            </a:r>
          </a:p>
          <a:p>
            <a:pPr lvl="2">
              <a:buFont typeface="Arial" charset="0"/>
              <a:buChar char="•"/>
            </a:pPr>
            <a:endParaRPr lang="en-US" sz="700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Norway: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Norwegian University for Science and Technology </a:t>
            </a:r>
            <a:endParaRPr lang="en-US" dirty="0" smtClean="0"/>
          </a:p>
          <a:p>
            <a:pPr lvl="2">
              <a:buFont typeface="Arial" charset="0"/>
              <a:buChar char="•"/>
            </a:pPr>
            <a:endParaRPr lang="en-US" sz="900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UK:</a:t>
            </a: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dirty="0"/>
              <a:t>University of </a:t>
            </a:r>
            <a:r>
              <a:rPr lang="en-US" dirty="0" smtClean="0"/>
              <a:t>London, Sheffield University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87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at 2nd DHN conference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DHN: Digital Humanities in the Nordic Countries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dig-hum-nord.eu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Proposed and then co-organized by LNU, as the first of regular workshops on DH education in Nordic countries at DHN annual conferences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As a direct result, a working group on education established with the DHN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Presentations hosted by LNU, linked from DH website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://lnu.se/en/research/searchresearch/digital-humanities/workshop-higher-education-programs-in-digital-humanities-challenges-and-perspectives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Now proposal submitted for 2nd workshop on DH education in Nordic countries at 3rd DHN conference 2018, Helsinki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DARIAH-EU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 registry of courses related to DH in Europe 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hlinkClick r:id="rId2"/>
              </a:rPr>
              <a:t>https://registries.clarin-dariah.eu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(universities need to register, so not complete)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DARIAH teach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hlinkClick r:id="rId3"/>
              </a:rPr>
              <a:t>http://dariah.eu/teach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Open educational resources, quality controlled 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From DHN workshop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Marianne </a:t>
            </a:r>
            <a:r>
              <a:rPr lang="en-US" dirty="0"/>
              <a:t>Ping Huang: </a:t>
            </a:r>
            <a:r>
              <a:rPr lang="en-US" u="sng" dirty="0">
                <a:hlinkClick r:id="rId4"/>
              </a:rPr>
              <a:t>Digital Humanities education in </a:t>
            </a:r>
            <a:r>
              <a:rPr lang="en-US" u="sng" dirty="0" smtClean="0">
                <a:hlinkClick r:id="rId4"/>
              </a:rPr>
              <a:t>DARIAH-EU</a:t>
            </a:r>
            <a:endParaRPr lang="en-US" u="sng" dirty="0" smtClean="0"/>
          </a:p>
          <a:p>
            <a:pPr lvl="1">
              <a:buFont typeface="Arial" charset="0"/>
              <a:buChar char="•"/>
            </a:pPr>
            <a:endParaRPr lang="en-US" u="sng" dirty="0"/>
          </a:p>
          <a:p>
            <a:pPr>
              <a:buFont typeface="Arial" charset="0"/>
              <a:buChar char="•"/>
            </a:pPr>
            <a:endParaRPr lang="en-US" u="sng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Nordic collaboration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NORDFORSK – submitted 3 May 2017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By DARIAH Nordic members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Aim: establish Nordic Hub of </a:t>
            </a:r>
            <a:r>
              <a:rPr lang="en-US" dirty="0" smtClean="0"/>
              <a:t>DARIAH-EU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Collaborate on DH education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Joint electives, summer schools</a:t>
            </a: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NEIC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By all Nordic countries and UK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Sweden in DARIAH represented by LNU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Aim: analyze course </a:t>
            </a:r>
            <a:r>
              <a:rPr lang="en-US" dirty="0"/>
              <a:t>material in the area of </a:t>
            </a:r>
            <a:r>
              <a:rPr lang="en-US" dirty="0" smtClean="0"/>
              <a:t>data </a:t>
            </a:r>
            <a:r>
              <a:rPr lang="en-US" dirty="0"/>
              <a:t>analytics within large word </a:t>
            </a:r>
            <a:r>
              <a:rPr lang="en-US" dirty="0" smtClean="0"/>
              <a:t>corpora in Nordic countries, build missing parts, merge etc.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To be submitted under next call</a:t>
            </a: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Humanities Initiative at LNU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38" y="1651000"/>
            <a:ext cx="4414568" cy="43561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hlinkClick r:id="rId2"/>
              </a:rPr>
              <a:t>https://lnu.se/en/digihum/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Why: address societal challenges</a:t>
            </a:r>
          </a:p>
          <a:p>
            <a:pPr>
              <a:buFont typeface="Arial" charset="0"/>
              <a:buChar char="•"/>
            </a:pPr>
            <a:endParaRPr lang="en-US" sz="105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How: Research + Education + Network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Cross-sectoral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Cross-disciplinary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International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Research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10 pilots in 2016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Funding received for 2017 “Creating attractive information landscapes for cultural events”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DISA </a:t>
            </a:r>
            <a:r>
              <a:rPr lang="en-US" dirty="0" smtClean="0">
                <a:hlinkClick r:id="rId3"/>
              </a:rPr>
              <a:t>https://lnu.se/disa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4"/>
          <p:cNvPicPr/>
          <p:nvPr/>
        </p:nvPicPr>
        <p:blipFill>
          <a:blip r:embed="rId4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21869" y="2090434"/>
            <a:ext cx="35464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Network</a:t>
            </a:r>
          </a:p>
          <a:p>
            <a:pPr lvl="4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117 members in the network as of today 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42 from LNU, 12 departments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IEC with over 200 IT companies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GLAM in the region and abroad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Academic members from 17 countries on 5 continents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DARIAH-EU</a:t>
            </a:r>
          </a:p>
        </p:txBody>
      </p:sp>
      <p:pic>
        <p:nvPicPr>
          <p:cNvPr id="7" name="Picture 4"/>
          <p:cNvPicPr/>
          <p:nvPr/>
        </p:nvPicPr>
        <p:blipFill>
          <a:blip r:embed="rId4"/>
          <a:stretch/>
        </p:blipFill>
        <p:spPr>
          <a:xfrm>
            <a:off x="7534440" y="-13971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://www.dariah.eu/typo3conf/ext/tmpl_dariah/Resources/Public/Img/dariah-eu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5171021"/>
            <a:ext cx="42862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on-going </a:t>
            </a:r>
            <a:r>
              <a:rPr lang="en-US" dirty="0" smtClean="0"/>
              <a:t>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DH seminar series at Linnaeus University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Collaboration with the new established LNUC Data Intensive Sciences and Applications (DISA)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Cross-sectoral project with Nya Småland “Creating Attractive Information Landscapes for Cultural Events”</a:t>
            </a:r>
          </a:p>
          <a:p>
            <a:pPr lvl="1"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/>
              <a:t>Establishment of an </a:t>
            </a:r>
            <a:r>
              <a:rPr lang="en-GB" dirty="0" err="1"/>
              <a:t>iSchool</a:t>
            </a:r>
            <a:r>
              <a:rPr lang="en-GB" dirty="0"/>
              <a:t> at LNU </a:t>
            </a: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/>
              <a:t>Sweden as a full partner in DARIAH-EU?</a:t>
            </a:r>
          </a:p>
          <a:p>
            <a:pPr lvl="1">
              <a:buFont typeface="Arial" charset="0"/>
              <a:buChar char="•"/>
            </a:pPr>
            <a:r>
              <a:rPr lang="en-GB" dirty="0"/>
              <a:t>Exploring </a:t>
            </a:r>
            <a:r>
              <a:rPr lang="en-GB" dirty="0" smtClean="0"/>
              <a:t>possibilities</a:t>
            </a:r>
            <a:endParaRPr lang="en-GB" dirty="0"/>
          </a:p>
          <a:p>
            <a:pPr lvl="1">
              <a:buFont typeface="Arial" charset="0"/>
              <a:buChar char="•"/>
            </a:pPr>
            <a:endParaRPr lang="en-GB" dirty="0" smtClean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7534440" y="-1905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8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 to </a:t>
            </a:r>
            <a:r>
              <a:rPr lang="en-US" dirty="0" smtClean="0"/>
              <a:t>address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Different disciplines </a:t>
            </a:r>
            <a:r>
              <a:rPr lang="en-US" i="1" dirty="0" smtClean="0"/>
              <a:t>and</a:t>
            </a:r>
            <a:r>
              <a:rPr lang="en-US" dirty="0" smtClean="0"/>
              <a:t> sectors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Epistemological, conceptual and terminological differences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May require additional resources to reach an understanding</a:t>
            </a:r>
          </a:p>
          <a:p>
            <a:pPr lvl="1">
              <a:buFont typeface="Arial" charset="0"/>
              <a:buChar char="•"/>
            </a:pPr>
            <a:endParaRPr lang="en-US" sz="1100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Administrative issues with cross-faculty and cross-university collaboration</a:t>
            </a:r>
          </a:p>
          <a:p>
            <a:pPr>
              <a:buFont typeface="Arial" charset="0"/>
              <a:buChar char="•"/>
            </a:pPr>
            <a:endParaRPr lang="en-US" sz="1100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Current working structures are based on individual units</a:t>
            </a:r>
          </a:p>
          <a:p>
            <a:pPr lvl="2"/>
            <a:r>
              <a:rPr lang="en-US" dirty="0" smtClean="0"/>
              <a:t>LNU working example: Innovation through economics, technology and design by 3 faculties (</a:t>
            </a:r>
            <a:r>
              <a:rPr lang="en-US" dirty="0" smtClean="0">
                <a:hlinkClick r:id="rId2"/>
              </a:rPr>
              <a:t>link to FTK’s version</a:t>
            </a:r>
            <a:r>
              <a:rPr lang="en-US" dirty="0" smtClean="0"/>
              <a:t>)</a:t>
            </a:r>
          </a:p>
          <a:p>
            <a:pPr lvl="2"/>
            <a:endParaRPr lang="en-US" sz="1200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In particularly challenging in terms of cross-university education </a:t>
            </a:r>
          </a:p>
          <a:p>
            <a:pPr lvl="2"/>
            <a:r>
              <a:rPr lang="en-US" dirty="0" smtClean="0"/>
              <a:t>Nordic working example: MA for language teachers, </a:t>
            </a:r>
            <a:r>
              <a:rPr lang="en-US" dirty="0" smtClean="0">
                <a:hlinkClick r:id="rId3"/>
              </a:rPr>
              <a:t>https://lnu.se/program/nordiskt-masterprogram-for-spraklarare/inriktning-engelska-distans-deltid-engelska-ht/</a:t>
            </a:r>
            <a:r>
              <a:rPr lang="en-US" dirty="0" smtClean="0"/>
              <a:t> </a:t>
            </a:r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4"/>
          <p:cNvPicPr/>
          <p:nvPr/>
        </p:nvPicPr>
        <p:blipFill>
          <a:blip r:embed="rId4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/>
          <a:stretch/>
        </p:blipFill>
        <p:spPr>
          <a:xfrm>
            <a:off x="7534440" y="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8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</a:t>
            </a:r>
            <a:r>
              <a:rPr lang="en-US" dirty="0" smtClean="0"/>
              <a:t>Main challenges to address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question of the job </a:t>
            </a:r>
            <a:r>
              <a:rPr lang="en-GB" dirty="0" smtClean="0"/>
              <a:t>market for DH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Low number of students at Master level at LNU / Sweden?</a:t>
            </a:r>
          </a:p>
          <a:p>
            <a:pPr lvl="1"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Sustainability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When DH becomes ‘standard’ H</a:t>
            </a:r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LNU </a:t>
            </a:r>
            <a:r>
              <a:rPr lang="en-GB" dirty="0"/>
              <a:t>is a young </a:t>
            </a:r>
            <a:r>
              <a:rPr lang="en-GB" dirty="0" smtClean="0"/>
              <a:t>university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Can it attract </a:t>
            </a:r>
            <a:r>
              <a:rPr lang="en-GB" dirty="0"/>
              <a:t>that many students for a return on </a:t>
            </a:r>
            <a:r>
              <a:rPr lang="en-GB" dirty="0" smtClean="0"/>
              <a:t>investment?</a:t>
            </a:r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7534440" y="-1905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4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GB" dirty="0" smtClean="0"/>
              <a:t>Overall idea: fulfilling the vision of addressing future societal challenges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/>
              <a:t>cross*</a:t>
            </a:r>
          </a:p>
          <a:p>
            <a:pPr lvl="1"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A common core + a large pool of electives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Humanities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Technologies</a:t>
            </a:r>
            <a:endParaRPr lang="en-GB" dirty="0"/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Related efforts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/>
              <a:t>Challenges </a:t>
            </a: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/>
          </a:p>
          <a:p>
            <a:pPr marL="0" indent="0"/>
            <a:endParaRPr lang="en-GB" dirty="0" smtClean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7534440" y="2561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3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706320" y="1650960"/>
            <a:ext cx="7657920" cy="4355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Feedback? </a:t>
            </a:r>
            <a:r>
              <a:rPr lang="sv-SE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Ideas</a:t>
            </a:r>
            <a:r>
              <a:rPr lang="sv-S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?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Interest</a:t>
            </a:r>
            <a:r>
              <a:rPr lang="sv-SE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 in </a:t>
            </a:r>
            <a:r>
              <a:rPr lang="sv-SE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collaboration</a:t>
            </a:r>
            <a:r>
              <a:rPr lang="sv-SE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?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sv-S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sv-SE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Helsinki</a:t>
            </a:r>
            <a:r>
              <a:rPr lang="sv-SE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 and Växjö </a:t>
            </a:r>
            <a:r>
              <a:rPr lang="sv-SE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in </a:t>
            </a:r>
            <a:r>
              <a:rPr lang="sv-SE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March</a:t>
            </a:r>
            <a:r>
              <a:rPr lang="sv-SE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?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sv-SE" sz="1800" spc="-1" dirty="0"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sv-SE" sz="1800" spc="-1" dirty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Digital </a:t>
            </a:r>
            <a:r>
              <a:rPr lang="sv-SE" sz="1800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Humanities</a:t>
            </a:r>
            <a:r>
              <a:rPr lang="sv-SE" sz="1800" spc="-1" dirty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 in the Nordic </a:t>
            </a:r>
            <a:r>
              <a:rPr lang="sv-SE" sz="1800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Countries</a:t>
            </a:r>
            <a:r>
              <a:rPr lang="sv-SE" sz="1800" spc="-1" dirty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 calls for submissions for </a:t>
            </a:r>
            <a:r>
              <a:rPr lang="sv-SE" sz="1800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its</a:t>
            </a:r>
            <a:r>
              <a:rPr lang="sv-SE" sz="1800" spc="-1" dirty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 2018 </a:t>
            </a:r>
            <a:r>
              <a:rPr lang="sv-SE" sz="1800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conference</a:t>
            </a:r>
            <a:r>
              <a:rPr lang="sv-SE" sz="1800" spc="-1" dirty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 in </a:t>
            </a:r>
            <a:r>
              <a:rPr lang="sv-SE" sz="1800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Helsinki</a:t>
            </a:r>
            <a:r>
              <a:rPr lang="sv-SE" sz="1800" spc="-1" dirty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, Finland, 7–9 </a:t>
            </a:r>
            <a:r>
              <a:rPr lang="sv-SE" sz="1800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March</a:t>
            </a:r>
            <a:r>
              <a:rPr lang="sv-SE" sz="1800" spc="-1" dirty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 </a:t>
            </a:r>
            <a:r>
              <a:rPr lang="sv-SE" sz="18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2018, </a:t>
            </a:r>
            <a:r>
              <a:rPr lang="sv-SE" sz="18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hlinkClick r:id="rId2"/>
              </a:rPr>
              <a:t>http</a:t>
            </a:r>
            <a:r>
              <a:rPr lang="sv-SE" sz="1800" spc="-1" dirty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hlinkClick r:id="rId2"/>
              </a:rPr>
              <a:t>://heldig.fi/dhn-2018</a:t>
            </a:r>
            <a:r>
              <a:rPr lang="sv-SE" sz="18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hlinkClick r:id="rId2"/>
              </a:rPr>
              <a:t>/</a:t>
            </a:r>
            <a:r>
              <a:rPr lang="sv-SE" sz="18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  </a:t>
            </a:r>
            <a:endParaRPr lang="sv-SE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  <a:p>
            <a:pPr marL="343080" lvl="1" indent="-342720">
              <a:buClr>
                <a:srgbClr val="000000"/>
              </a:buClr>
              <a:buFont typeface="Arial"/>
              <a:buChar char="•"/>
            </a:pPr>
            <a:endParaRPr lang="sv-SE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sv-S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sv-SE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sv-S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ＭＳ Ｐゴシック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sv-SE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Email: </a:t>
            </a:r>
            <a:r>
              <a:rPr lang="sv-SE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  <a:hlinkClick r:id="rId3"/>
              </a:rPr>
              <a:t>koraljka.golub@lnu.se</a:t>
            </a:r>
            <a:r>
              <a:rPr lang="sv-SE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 </a:t>
            </a: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sv-SE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702180" y="914714"/>
            <a:ext cx="7644960" cy="7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ts val="953"/>
              </a:lnSpc>
            </a:pPr>
            <a:r>
              <a:rPr lang="sv-SE" sz="27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Thank</a:t>
            </a:r>
            <a:r>
              <a:rPr lang="sv-SE" sz="27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 </a:t>
            </a:r>
            <a:r>
              <a:rPr lang="sv-SE" sz="27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you</a:t>
            </a:r>
            <a:r>
              <a:rPr lang="sv-SE" sz="27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!</a:t>
            </a:r>
            <a:endParaRPr lang="sv-SE" sz="27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24" y="4401312"/>
            <a:ext cx="4645442" cy="22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 education </a:t>
            </a:r>
            <a:r>
              <a:rPr lang="en-US" dirty="0" smtClean="0"/>
              <a:t>in Europe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Sweden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562099"/>
            <a:ext cx="7658100" cy="4356099"/>
          </a:xfrm>
        </p:spPr>
        <p:txBody>
          <a:bodyPr/>
          <a:lstStyle/>
          <a:p>
            <a:pPr indent="-285750">
              <a:buFont typeface="Arial" charset="0"/>
              <a:buChar char="•"/>
            </a:pPr>
            <a:r>
              <a:rPr lang="en-GB" dirty="0" smtClean="0"/>
              <a:t>Undergraduate</a:t>
            </a:r>
          </a:p>
          <a:p>
            <a:pPr lvl="1" indent="-285750">
              <a:buFont typeface="Arial" charset="0"/>
              <a:buChar char="•"/>
            </a:pPr>
            <a:r>
              <a:rPr lang="en-GB" dirty="0" smtClean="0"/>
              <a:t>Lund</a:t>
            </a:r>
          </a:p>
          <a:p>
            <a:pPr lvl="2" indent="-285750">
              <a:buFont typeface="Arial" charset="0"/>
              <a:buChar char="•"/>
            </a:pPr>
            <a:r>
              <a:rPr lang="en-GB" dirty="0" err="1" smtClean="0"/>
              <a:t>Digitala</a:t>
            </a:r>
            <a:r>
              <a:rPr lang="en-GB" dirty="0" smtClean="0"/>
              <a:t> </a:t>
            </a:r>
            <a:r>
              <a:rPr lang="en-GB" dirty="0" err="1" smtClean="0"/>
              <a:t>kulturer</a:t>
            </a:r>
            <a:r>
              <a:rPr lang="en-GB" dirty="0" smtClean="0"/>
              <a:t>: 3 years, campus, Swedish </a:t>
            </a:r>
            <a:r>
              <a:rPr lang="en-GB" u="sng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en-GB" u="sng" dirty="0">
                <a:solidFill>
                  <a:schemeClr val="hlink"/>
                </a:solidFill>
                <a:hlinkClick r:id="rId3"/>
              </a:rPr>
              <a:t>://www.kultur.lu.se/utbildning/kandidatprogram/kandidatprogram-i-digitala-kulturer</a:t>
            </a:r>
            <a:r>
              <a:rPr lang="en-GB" u="sng" dirty="0" smtClean="0">
                <a:solidFill>
                  <a:schemeClr val="hlink"/>
                </a:solidFill>
                <a:hlinkClick r:id="rId3"/>
              </a:rPr>
              <a:t>/</a:t>
            </a:r>
            <a:r>
              <a:rPr lang="en-GB" u="sng" dirty="0">
                <a:solidFill>
                  <a:schemeClr val="hlink"/>
                </a:solidFill>
              </a:rPr>
              <a:t> </a:t>
            </a:r>
            <a:endParaRPr lang="en-GB" u="sng" dirty="0" smtClean="0">
              <a:solidFill>
                <a:schemeClr val="hlink"/>
              </a:solidFill>
            </a:endParaRPr>
          </a:p>
          <a:p>
            <a:pPr lvl="2" indent="-285750">
              <a:buFont typeface="Arial" charset="0"/>
              <a:buChar char="•"/>
            </a:pPr>
            <a:endParaRPr lang="en-GB" sz="600" dirty="0"/>
          </a:p>
          <a:p>
            <a:pPr indent="-285750">
              <a:buFont typeface="Arial" charset="0"/>
              <a:buChar char="•"/>
            </a:pPr>
            <a:r>
              <a:rPr lang="en-GB" dirty="0" smtClean="0"/>
              <a:t>Graduate</a:t>
            </a:r>
          </a:p>
          <a:p>
            <a:pPr lvl="1" indent="-285750">
              <a:buFont typeface="Arial" charset="0"/>
              <a:buChar char="•"/>
            </a:pPr>
            <a:r>
              <a:rPr lang="en-GB" dirty="0" smtClean="0"/>
              <a:t>Göteborg</a:t>
            </a:r>
          </a:p>
          <a:p>
            <a:pPr lvl="2" indent="-285750">
              <a:buFont typeface="Arial" charset="0"/>
              <a:buChar char="•"/>
            </a:pPr>
            <a:r>
              <a:rPr lang="en-GB" dirty="0" smtClean="0"/>
              <a:t>Digital </a:t>
            </a:r>
            <a:r>
              <a:rPr lang="en-GB" dirty="0" err="1" smtClean="0"/>
              <a:t>humaniora</a:t>
            </a:r>
            <a:r>
              <a:rPr lang="en-GB" dirty="0" smtClean="0"/>
              <a:t>: 2 years, campus, Swedish </a:t>
            </a:r>
            <a:r>
              <a:rPr lang="en-GB" dirty="0"/>
              <a:t>and English </a:t>
            </a:r>
            <a:r>
              <a:rPr lang="en-GB" dirty="0">
                <a:hlinkClick r:id="rId4"/>
              </a:rPr>
              <a:t>http://utbildning.gu.se/program/program_detalj/?</a:t>
            </a:r>
            <a:r>
              <a:rPr lang="en-GB" dirty="0" smtClean="0">
                <a:hlinkClick r:id="rId4"/>
              </a:rPr>
              <a:t>programid=H2DHU</a:t>
            </a:r>
            <a:r>
              <a:rPr lang="en-GB" dirty="0" smtClean="0"/>
              <a:t> </a:t>
            </a:r>
          </a:p>
          <a:p>
            <a:pPr lvl="2" indent="-285750">
              <a:buFont typeface="Arial" charset="0"/>
              <a:buChar char="•"/>
            </a:pPr>
            <a:endParaRPr lang="en-GB" sz="1000" dirty="0" smtClean="0"/>
          </a:p>
          <a:p>
            <a:pPr indent="-285750">
              <a:buFont typeface="Arial" charset="0"/>
              <a:buChar char="•"/>
            </a:pPr>
            <a:r>
              <a:rPr lang="en-GB" dirty="0" smtClean="0"/>
              <a:t>Post-graduate: courses only</a:t>
            </a:r>
          </a:p>
          <a:p>
            <a:pPr lvl="1" indent="-285750">
              <a:buFont typeface="Arial" charset="0"/>
              <a:buChar char="•"/>
            </a:pPr>
            <a:r>
              <a:rPr lang="en-GB" dirty="0" err="1" smtClean="0"/>
              <a:t>HumLab</a:t>
            </a:r>
            <a:r>
              <a:rPr lang="en-GB" dirty="0" smtClean="0"/>
              <a:t> at Lund</a:t>
            </a:r>
          </a:p>
          <a:p>
            <a:pPr lvl="1" indent="-285750">
              <a:buFont typeface="Arial" charset="0"/>
              <a:buChar char="•"/>
            </a:pPr>
            <a:r>
              <a:rPr lang="en-GB" dirty="0" err="1" smtClean="0"/>
              <a:t>HumLab</a:t>
            </a:r>
            <a:r>
              <a:rPr lang="en-GB" dirty="0" smtClean="0"/>
              <a:t> at </a:t>
            </a:r>
            <a:r>
              <a:rPr lang="en-GB" dirty="0" err="1" smtClean="0"/>
              <a:t>Umeå</a:t>
            </a:r>
            <a:endParaRPr lang="en-GB" dirty="0" smtClean="0"/>
          </a:p>
          <a:p>
            <a:pPr lvl="2" indent="-285750">
              <a:buFont typeface="Arial" charset="0"/>
              <a:buChar char="•"/>
            </a:pPr>
            <a:endParaRPr lang="en-GB" dirty="0"/>
          </a:p>
          <a:p>
            <a:pPr lvl="2" indent="-285750">
              <a:buFont typeface="Arial" charset="0"/>
              <a:buChar char="•"/>
            </a:pPr>
            <a:endParaRPr lang="en-GB" dirty="0" smtClean="0"/>
          </a:p>
          <a:p>
            <a:pPr lvl="1" indent="-285750">
              <a:buFont typeface="Arial"/>
              <a:buChar char="•"/>
            </a:pPr>
            <a:endParaRPr lang="en-GB" u="sng" dirty="0">
              <a:solidFill>
                <a:schemeClr val="hlink"/>
              </a:solidFill>
            </a:endParaRPr>
          </a:p>
          <a:p>
            <a:pPr lvl="0">
              <a:buClr>
                <a:schemeClr val="dk1"/>
              </a:buClr>
              <a:buSzPct val="25000"/>
              <a:buFont typeface="Arial" charset="0"/>
              <a:buChar char="•"/>
            </a:pPr>
            <a:endParaRPr lang="en-GB" dirty="0" smtClean="0"/>
          </a:p>
          <a:p>
            <a:pPr lvl="0">
              <a:buClr>
                <a:schemeClr val="dk1"/>
              </a:buClr>
              <a:buSzPct val="25000"/>
            </a:pPr>
            <a:endParaRPr lang="en-GB" dirty="0"/>
          </a:p>
          <a:p>
            <a:pPr lvl="1" indent="-285750">
              <a:buFont typeface="Arial"/>
              <a:buChar char="•"/>
            </a:pPr>
            <a:endParaRPr lang="en-GB" dirty="0" smtClean="0"/>
          </a:p>
          <a:p>
            <a:pPr lvl="1" indent="-285750">
              <a:buFont typeface="Arial"/>
              <a:buChar char="•"/>
            </a:pPr>
            <a:endParaRPr lang="en-GB" dirty="0"/>
          </a:p>
          <a:p>
            <a:pPr indent="-285750">
              <a:buFont typeface="Arial"/>
              <a:buChar char="•"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Nordic countries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dirty="0" smtClean="0"/>
              <a:t>Helsinki</a:t>
            </a:r>
          </a:p>
          <a:p>
            <a:pPr marL="685800" lvl="1" indent="-285750">
              <a:spcBef>
                <a:spcPts val="0"/>
              </a:spcBef>
              <a:buFont typeface="Arial" charset="0"/>
              <a:buChar char="•"/>
            </a:pPr>
            <a:r>
              <a:rPr lang="en-GB" dirty="0" smtClean="0"/>
              <a:t> Digital Humanities: </a:t>
            </a:r>
            <a:r>
              <a:rPr lang="en-GB" dirty="0"/>
              <a:t>Minor Study </a:t>
            </a:r>
            <a:r>
              <a:rPr lang="en-GB" dirty="0" smtClean="0"/>
              <a:t>Block, graduate, 25 ECTS</a:t>
            </a:r>
            <a:endParaRPr lang="en-GB" dirty="0"/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endParaRPr lang="en-GB" dirty="0" smtClean="0"/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GB" dirty="0" smtClean="0"/>
              <a:t>Bergen</a:t>
            </a:r>
          </a:p>
          <a:p>
            <a:pPr marL="685800" lvl="1" indent="-285750">
              <a:spcBef>
                <a:spcPts val="0"/>
              </a:spcBef>
              <a:buFont typeface="Arial" charset="0"/>
              <a:buChar char="•"/>
            </a:pPr>
            <a:r>
              <a:rPr lang="en-GB" dirty="0"/>
              <a:t>Research training in Digital </a:t>
            </a:r>
            <a:r>
              <a:rPr lang="en-GB" dirty="0" smtClean="0"/>
              <a:t>humanities, advanced level, 15 ECTS</a:t>
            </a:r>
          </a:p>
          <a:p>
            <a:pPr marL="685800" lvl="1" indent="-285750">
              <a:spcBef>
                <a:spcPts val="0"/>
              </a:spcBef>
              <a:buFont typeface="Arial" charset="0"/>
              <a:buChar char="•"/>
            </a:pPr>
            <a:endParaRPr lang="en-GB" dirty="0"/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en-GB" dirty="0" smtClean="0"/>
              <a:t>Aarhus</a:t>
            </a:r>
          </a:p>
          <a:p>
            <a:pPr marL="685800" lvl="1" indent="-285750">
              <a:spcBef>
                <a:spcPts val="0"/>
              </a:spcBef>
              <a:buFont typeface="Arial" charset="0"/>
              <a:buChar char="•"/>
            </a:pPr>
            <a:r>
              <a:rPr lang="en-GB" dirty="0" smtClean="0"/>
              <a:t>Summer schools</a:t>
            </a:r>
            <a:endParaRPr lang="en-GB" dirty="0"/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ct val="25000"/>
              <a:buFont typeface="Arial" charset="0"/>
              <a:buChar char="•"/>
            </a:pPr>
            <a:endParaRPr lang="en-GB" dirty="0"/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ct val="25000"/>
              <a:buFont typeface="Arial" charset="0"/>
              <a:buChar char="•"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in other Europe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Undergraduate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Tend to be 3 years (180 ECTS), full time, campus mode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/>
            <a:r>
              <a:rPr lang="en-GB" dirty="0" smtClean="0"/>
              <a:t>Dundalk </a:t>
            </a:r>
            <a:r>
              <a:rPr lang="en-GB" dirty="0"/>
              <a:t>Institute of </a:t>
            </a:r>
            <a:r>
              <a:rPr lang="en-GB" dirty="0" smtClean="0"/>
              <a:t>Technology (Ireland): </a:t>
            </a:r>
            <a:r>
              <a:rPr lang="en-GB" dirty="0"/>
              <a:t>Digital </a:t>
            </a:r>
            <a:r>
              <a:rPr lang="en-GB" dirty="0" smtClean="0"/>
              <a:t>Humanities</a:t>
            </a:r>
          </a:p>
          <a:p>
            <a:pPr lvl="1"/>
            <a:r>
              <a:rPr lang="en-GB" dirty="0"/>
              <a:t>University College Cork (</a:t>
            </a:r>
            <a:r>
              <a:rPr lang="en-GB" dirty="0" smtClean="0"/>
              <a:t>Ireland): Digital </a:t>
            </a:r>
            <a:r>
              <a:rPr lang="en-GB" dirty="0"/>
              <a:t>Humanities and Information </a:t>
            </a:r>
            <a:r>
              <a:rPr lang="en-GB" dirty="0" smtClean="0"/>
              <a:t>Technology</a:t>
            </a:r>
          </a:p>
          <a:p>
            <a:pPr lvl="1"/>
            <a:r>
              <a:rPr lang="en-GB" dirty="0" smtClean="0"/>
              <a:t>King's </a:t>
            </a:r>
            <a:r>
              <a:rPr lang="en-GB" dirty="0"/>
              <a:t>College London (UK</a:t>
            </a:r>
            <a:r>
              <a:rPr lang="en-GB" dirty="0" smtClean="0"/>
              <a:t>): Digital Culture</a:t>
            </a:r>
          </a:p>
          <a:p>
            <a:pPr lvl="1"/>
            <a:r>
              <a:rPr lang="en-GB" dirty="0"/>
              <a:t>University of Wales (UK</a:t>
            </a:r>
            <a:r>
              <a:rPr lang="en-GB" dirty="0" smtClean="0"/>
              <a:t>): Heritage </a:t>
            </a:r>
            <a:r>
              <a:rPr lang="en-GB" dirty="0"/>
              <a:t>Studies with Digital </a:t>
            </a:r>
            <a:r>
              <a:rPr lang="en-GB" dirty="0" smtClean="0"/>
              <a:t>Humanities</a:t>
            </a:r>
          </a:p>
          <a:p>
            <a:pPr lvl="1"/>
            <a:r>
              <a:rPr lang="en-GB" dirty="0" smtClean="0"/>
              <a:t>Leipzig </a:t>
            </a:r>
            <a:r>
              <a:rPr lang="en-GB" dirty="0"/>
              <a:t>University (Germany</a:t>
            </a:r>
            <a:r>
              <a:rPr lang="en-GB" dirty="0" smtClean="0"/>
              <a:t>): Digital Humanities</a:t>
            </a:r>
          </a:p>
          <a:p>
            <a:pPr lvl="1"/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err="1"/>
              <a:t>Würzburg</a:t>
            </a:r>
            <a:r>
              <a:rPr lang="en-GB" dirty="0"/>
              <a:t> (Germany</a:t>
            </a:r>
            <a:r>
              <a:rPr lang="en-GB" dirty="0" smtClean="0"/>
              <a:t>): Digital </a:t>
            </a:r>
            <a:r>
              <a:rPr lang="en-GB" dirty="0"/>
              <a:t>Humanities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3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 education at LNU: overall idea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38" y="1358770"/>
            <a:ext cx="7658100" cy="4356100"/>
          </a:xfrm>
        </p:spPr>
        <p:txBody>
          <a:bodyPr/>
          <a:lstStyle/>
          <a:p>
            <a:pPr marL="0" indent="0"/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Vision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Addressing future societal challenges would be eventually possible by highly skilled professionals whose education has been markedly enhanced by practice-informed education and joint, cross-sector innovation</a:t>
            </a:r>
          </a:p>
          <a:p>
            <a:pPr lvl="1">
              <a:buFont typeface="Arial" charset="0"/>
              <a:buChar char="•"/>
            </a:pPr>
            <a:endParaRPr lang="en-GB" dirty="0"/>
          </a:p>
          <a:p>
            <a:pPr lvl="1">
              <a:buFont typeface="Arial" charset="0"/>
              <a:buChar char="•"/>
            </a:pPr>
            <a:r>
              <a:rPr lang="en-GB" dirty="0" smtClean="0"/>
              <a:t>A (re)-affirmation of the value of humanities in particular, and academic practices in general</a:t>
            </a:r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GB" dirty="0"/>
              <a:t>An attractive mixture of compulsory and facultative courses </a:t>
            </a:r>
          </a:p>
          <a:p>
            <a:pPr lvl="1">
              <a:buFont typeface="Arial" charset="0"/>
              <a:buChar char="•"/>
            </a:pPr>
            <a:r>
              <a:rPr lang="en-GB" dirty="0"/>
              <a:t>Common core</a:t>
            </a:r>
          </a:p>
          <a:p>
            <a:pPr lvl="1">
              <a:buFont typeface="Arial" charset="0"/>
              <a:buChar char="•"/>
            </a:pPr>
            <a:r>
              <a:rPr lang="en-GB" dirty="0"/>
              <a:t>Disciplinary-specific electives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7534440" y="2561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48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Graduate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Tend to be 1 to 2 years full-time, campus</a:t>
            </a:r>
          </a:p>
          <a:p>
            <a:pPr lvl="1">
              <a:buFont typeface="Arial" charset="0"/>
              <a:buChar char="•"/>
            </a:pPr>
            <a:endParaRPr lang="en-GB" dirty="0"/>
          </a:p>
          <a:p>
            <a:pPr lvl="1">
              <a:buFont typeface=".AppleSystemUIFont" charset="-120"/>
              <a:buChar char="-"/>
            </a:pPr>
            <a:r>
              <a:rPr lang="en-GB" dirty="0"/>
              <a:t>KU </a:t>
            </a:r>
            <a:r>
              <a:rPr lang="en-GB" dirty="0" smtClean="0"/>
              <a:t>Leuven </a:t>
            </a:r>
            <a:r>
              <a:rPr lang="en-GB" dirty="0"/>
              <a:t>(Belgium</a:t>
            </a:r>
            <a:r>
              <a:rPr lang="en-GB" dirty="0" smtClean="0"/>
              <a:t>): Digital </a:t>
            </a:r>
            <a:r>
              <a:rPr lang="en-GB" dirty="0"/>
              <a:t>Humanities</a:t>
            </a:r>
          </a:p>
          <a:p>
            <a:pPr lvl="1">
              <a:buFont typeface=".AppleSystemUIFont" charset="-120"/>
              <a:buChar char="-"/>
            </a:pPr>
            <a:r>
              <a:rPr lang="en-GB" dirty="0" err="1" smtClean="0"/>
              <a:t>Maynooth</a:t>
            </a:r>
            <a:r>
              <a:rPr lang="en-GB" dirty="0" smtClean="0"/>
              <a:t> </a:t>
            </a:r>
            <a:r>
              <a:rPr lang="en-GB" dirty="0"/>
              <a:t>University (Ireland</a:t>
            </a:r>
            <a:r>
              <a:rPr lang="en-GB" dirty="0" smtClean="0"/>
              <a:t>): Digital Humanities</a:t>
            </a:r>
            <a:endParaRPr lang="en-GB" dirty="0"/>
          </a:p>
          <a:p>
            <a:pPr lvl="1">
              <a:buFont typeface=".AppleSystemUIFont" charset="-120"/>
              <a:buChar char="-"/>
            </a:pPr>
            <a:r>
              <a:rPr lang="en-GB" dirty="0"/>
              <a:t>Swiss Federal Institute of Technology in </a:t>
            </a:r>
            <a:r>
              <a:rPr lang="en-GB" dirty="0" smtClean="0"/>
              <a:t>Lausanne: Digital Humanities</a:t>
            </a:r>
          </a:p>
          <a:p>
            <a:pPr lvl="1">
              <a:buFont typeface=".AppleSystemUIFont" charset="-120"/>
              <a:buChar char="-"/>
            </a:pPr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err="1" smtClean="0"/>
              <a:t>Würzburg</a:t>
            </a:r>
            <a:r>
              <a:rPr lang="en-GB" dirty="0" smtClean="0"/>
              <a:t>: Digital </a:t>
            </a:r>
            <a:r>
              <a:rPr lang="en-GB" dirty="0"/>
              <a:t>Humanities</a:t>
            </a:r>
          </a:p>
          <a:p>
            <a:pPr lvl="1">
              <a:buFont typeface=".AppleSystemUIFont" charset="-120"/>
              <a:buChar char="-"/>
            </a:pPr>
            <a:r>
              <a:rPr lang="en-GB" dirty="0" smtClean="0"/>
              <a:t>UCL (UK): Digital Humanities</a:t>
            </a:r>
            <a:endParaRPr lang="en-GB" dirty="0"/>
          </a:p>
          <a:p>
            <a:pPr lvl="0">
              <a:buFont typeface="Arial" charset="0"/>
              <a:buChar char="•"/>
            </a:pPr>
            <a:endParaRPr lang="en-GB" dirty="0"/>
          </a:p>
          <a:p>
            <a:pPr marL="0" lvl="0" indent="0"/>
            <a:endParaRPr lang="en-GB" sz="1400" dirty="0"/>
          </a:p>
          <a:p>
            <a:pPr marL="0" indent="0"/>
            <a:endParaRPr lang="en-GB" dirty="0"/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368660"/>
            <a:ext cx="7645400" cy="755650"/>
          </a:xfrm>
        </p:spPr>
        <p:txBody>
          <a:bodyPr/>
          <a:lstStyle/>
          <a:p>
            <a:r>
              <a:rPr lang="is-IS" dirty="0" smtClean="0"/>
              <a:t>…</a:t>
            </a:r>
            <a:r>
              <a:rPr lang="en-US" dirty="0" smtClean="0"/>
              <a:t>DH education at LNU: overall idea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40" y="773705"/>
            <a:ext cx="7658100" cy="43561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To formalize LNU´s vision about cross-disciplinary collaboration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8</a:t>
            </a:r>
            <a:r>
              <a:rPr lang="en-US" dirty="0" smtClean="0"/>
              <a:t> departments currently </a:t>
            </a:r>
            <a:r>
              <a:rPr lang="en-US" dirty="0" smtClean="0"/>
              <a:t>represented from 3 faculties (out of 5)</a:t>
            </a:r>
            <a:endParaRPr lang="en-US" dirty="0" smtClean="0"/>
          </a:p>
          <a:p>
            <a:pPr lvl="2"/>
            <a:r>
              <a:rPr lang="en-US" dirty="0" smtClean="0"/>
              <a:t>Arts and Humanities: Archeology</a:t>
            </a:r>
            <a:r>
              <a:rPr lang="en-US" dirty="0" smtClean="0"/>
              <a:t>, Library and Information Science, Linguistics, Film and Literature, Media and Journalism</a:t>
            </a:r>
          </a:p>
          <a:p>
            <a:pPr lvl="2"/>
            <a:r>
              <a:rPr lang="en-US" dirty="0" smtClean="0"/>
              <a:t>Technology: Computer </a:t>
            </a:r>
            <a:r>
              <a:rPr lang="en-US" dirty="0" smtClean="0"/>
              <a:t>Science, Media Technology</a:t>
            </a:r>
          </a:p>
          <a:p>
            <a:pPr lvl="2"/>
            <a:r>
              <a:rPr lang="en-US" dirty="0" smtClean="0"/>
              <a:t>Business and Economics</a:t>
            </a:r>
          </a:p>
          <a:p>
            <a:pPr marL="914400" lvl="2" indent="0"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Address needs </a:t>
            </a:r>
            <a:r>
              <a:rPr lang="en-US" dirty="0"/>
              <a:t>in the regional public and private sector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Focus-group interview with representatives held in June 2016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Email interview with 13 experts from LNU </a:t>
            </a:r>
            <a:r>
              <a:rPr lang="en-US" dirty="0" smtClean="0"/>
              <a:t>network</a:t>
            </a:r>
          </a:p>
          <a:p>
            <a:pPr lvl="1"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Cross-sectoral </a:t>
            </a:r>
            <a:r>
              <a:rPr lang="en-US" dirty="0"/>
              <a:t>collaboration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Project / thesis work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Guest lectures</a:t>
            </a:r>
          </a:p>
          <a:p>
            <a:pPr marL="914400" lvl="2" indent="0"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7534440" y="-7135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…</a:t>
            </a:r>
            <a:r>
              <a:rPr lang="en-US" dirty="0" smtClean="0"/>
              <a:t>DH education at LNU: overall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663" y="1593498"/>
            <a:ext cx="7658100" cy="43561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Increase number of (inter)national </a:t>
            </a:r>
            <a:r>
              <a:rPr lang="en-US" dirty="0" smtClean="0"/>
              <a:t>Master </a:t>
            </a:r>
            <a:r>
              <a:rPr lang="en-US" dirty="0" smtClean="0"/>
              <a:t>students at LNU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Hybrid or distance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English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Free-of-charge for EU citizens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Both for professionally- and scientifically-oriented students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Both independent courses and full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Collaborate with Swedish, Nordic, </a:t>
            </a:r>
            <a:r>
              <a:rPr lang="en-US" dirty="0" smtClean="0"/>
              <a:t>UK, DARIAH-EU </a:t>
            </a:r>
            <a:r>
              <a:rPr lang="en-US" dirty="0" smtClean="0"/>
              <a:t>partners and other international universities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Joint courses / student projects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Student exchange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Guest lectures</a:t>
            </a:r>
            <a:r>
              <a:rPr lang="is-IS" dirty="0" smtClean="0"/>
              <a:t>…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2"/>
          <a:stretch/>
        </p:blipFill>
        <p:spPr>
          <a:xfrm>
            <a:off x="7554024" y="31399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Concept drafted in the autumn of 2016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Pilot testing of core courses starting in the autumn semester of 2017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Programming for Digital Humanities</a:t>
            </a:r>
          </a:p>
          <a:p>
            <a:pPr lvl="2"/>
            <a:r>
              <a:rPr lang="en-US" dirty="0" smtClean="0"/>
              <a:t>15 ECTS, 50%</a:t>
            </a:r>
            <a:endParaRPr lang="en-US" dirty="0" smtClean="0">
              <a:hlinkClick r:id=""/>
            </a:endParaRPr>
          </a:p>
          <a:p>
            <a:pPr lvl="2"/>
            <a:r>
              <a:rPr lang="en-US" dirty="0" smtClean="0">
                <a:hlinkClick r:id=""/>
              </a:rPr>
              <a:t>https://lnu.se/en/course/programming-for-digital-humanities/vaxjo-distance-part-time-autumn/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Full </a:t>
            </a:r>
            <a:r>
              <a:rPr lang="en-US" dirty="0" err="1" smtClean="0"/>
              <a:t>programme</a:t>
            </a:r>
            <a:r>
              <a:rPr lang="en-US" dirty="0" smtClean="0"/>
              <a:t> to </a:t>
            </a:r>
            <a:r>
              <a:rPr lang="en-US" dirty="0" smtClean="0"/>
              <a:t>start 2019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7534440" y="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5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concept of the Master in DH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913311"/>
              </p:ext>
            </p:extLst>
          </p:nvPr>
        </p:nvGraphicFramePr>
        <p:xfrm>
          <a:off x="704850" y="1718811"/>
          <a:ext cx="7645399" cy="4250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607"/>
                <a:gridCol w="1483158"/>
                <a:gridCol w="1566934"/>
                <a:gridCol w="1566934"/>
                <a:gridCol w="1546766"/>
              </a:tblGrid>
              <a:tr h="16809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FIRST YEAR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Humanities for Technologists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(15 credits)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or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Programming for </a:t>
                      </a:r>
                      <a:r>
                        <a:rPr lang="en-GB" sz="1600" dirty="0" smtClean="0">
                          <a:effectLst/>
                        </a:rPr>
                        <a:t>Humanities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(15 credits)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Introduction to Digital Humanities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(7.5 credits)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Digital Humanities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Research Methods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(7.5 credits)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</a:tr>
              <a:tr h="81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Elective course 1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(7.5 credits)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Elective course 2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(7.5 credits)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Elective course 3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(7.5 credits)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Elective course 4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(7.5 credits)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</a:tr>
              <a:tr h="8198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SECOND YEAR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Elective course 1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(7.5 credits)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Elective course </a:t>
                      </a:r>
                      <a:r>
                        <a:rPr lang="en-GB" sz="16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(7.5 credits)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Master thesis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(30 credits)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Practicum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(15 credits)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2"/>
          <a:stretch/>
        </p:blipFill>
        <p:spPr>
          <a:xfrm>
            <a:off x="7534440" y="2561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+ Practicum</a:t>
            </a:r>
          </a:p>
          <a:p>
            <a:r>
              <a:rPr lang="en-US" dirty="0" smtClean="0"/>
              <a:t>+ Master thesis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06438" y="1651000"/>
          <a:ext cx="7510966" cy="2588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321"/>
                <a:gridCol w="1909407"/>
                <a:gridCol w="1909407"/>
                <a:gridCol w="1884831"/>
              </a:tblGrid>
              <a:tr h="258809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Humanities for Technologists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(15 credits)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or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Programming for Humanists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(15 credits)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Introduction to Digital Humanities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(7.5 credits)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Digital Humanities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Research Methods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(7.5 credits)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71755" marB="71755" anchor="ctr"/>
                </a:tc>
              </a:tr>
            </a:tbl>
          </a:graphicData>
        </a:graphic>
      </p:graphicFrame>
      <p:pic>
        <p:nvPicPr>
          <p:cNvPr id="6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7" name="Picture 4"/>
          <p:cNvPicPr/>
          <p:nvPr/>
        </p:nvPicPr>
        <p:blipFill>
          <a:blip r:embed="rId2"/>
          <a:stretch/>
        </p:blipFill>
        <p:spPr>
          <a:xfrm>
            <a:off x="7559757" y="2561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5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charset="0"/>
              <a:buChar char="•"/>
            </a:pPr>
            <a:r>
              <a:rPr lang="en-GB" dirty="0"/>
              <a:t>A 45p elective module </a:t>
            </a:r>
            <a:endParaRPr lang="en-GB" dirty="0" smtClean="0"/>
          </a:p>
          <a:p>
            <a:pPr lvl="0">
              <a:buFont typeface="Arial" charset="0"/>
              <a:buChar char="•"/>
            </a:pPr>
            <a:endParaRPr lang="en-GB" dirty="0" smtClean="0"/>
          </a:p>
          <a:p>
            <a:pPr lvl="1">
              <a:buFont typeface="Arial" charset="0"/>
              <a:buChar char="•"/>
            </a:pPr>
            <a:r>
              <a:rPr lang="en-GB" dirty="0" smtClean="0"/>
              <a:t>3 suites: the </a:t>
            </a:r>
            <a:r>
              <a:rPr lang="en-GB" dirty="0"/>
              <a:t>Humanities, the Technologies, and the Business </a:t>
            </a:r>
            <a:r>
              <a:rPr lang="en-GB" dirty="0" smtClean="0"/>
              <a:t>suite</a:t>
            </a:r>
          </a:p>
          <a:p>
            <a:pPr lvl="1">
              <a:buFont typeface="Arial" charset="0"/>
              <a:buChar char="•"/>
            </a:pPr>
            <a:endParaRPr lang="en-GB" dirty="0" smtClean="0"/>
          </a:p>
          <a:p>
            <a:pPr lvl="2"/>
            <a:r>
              <a:rPr lang="en-GB" dirty="0" smtClean="0"/>
              <a:t>At </a:t>
            </a:r>
            <a:r>
              <a:rPr lang="en-GB" dirty="0"/>
              <a:t>least 15p need to be in the Technologies suite for students with the previous Humanities (or other ‘soft’) </a:t>
            </a:r>
            <a:r>
              <a:rPr lang="en-GB" dirty="0" smtClean="0"/>
              <a:t>education</a:t>
            </a:r>
          </a:p>
          <a:p>
            <a:pPr lvl="2"/>
            <a:r>
              <a:rPr lang="en-GB" dirty="0" smtClean="0"/>
              <a:t>Equivalent </a:t>
            </a:r>
            <a:r>
              <a:rPr lang="en-GB" dirty="0"/>
              <a:t>in the Humanities for students with previous Computer Science (or related) </a:t>
            </a:r>
            <a:r>
              <a:rPr lang="en-GB" dirty="0" smtClean="0"/>
              <a:t>education</a:t>
            </a:r>
          </a:p>
          <a:p>
            <a:pPr lvl="2"/>
            <a:endParaRPr lang="en-GB" dirty="0" smtClean="0"/>
          </a:p>
          <a:p>
            <a:pPr lvl="1"/>
            <a:r>
              <a:rPr lang="en-GB" dirty="0" smtClean="0"/>
              <a:t>Some </a:t>
            </a:r>
            <a:r>
              <a:rPr lang="en-GB" dirty="0"/>
              <a:t>courses may belong to more than one suite, like the ones in computational </a:t>
            </a:r>
            <a:r>
              <a:rPr lang="en-GB" dirty="0" smtClean="0"/>
              <a:t>linguistics</a:t>
            </a:r>
            <a:endParaRPr lang="en-US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7542360" y="0"/>
            <a:ext cx="1609560" cy="156168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7534440" y="0"/>
            <a:ext cx="1609560" cy="15616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7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1686</Words>
  <Application>Microsoft Macintosh PowerPoint</Application>
  <PresentationFormat>On-screen Show (4:3)</PresentationFormat>
  <Paragraphs>373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.AppleSystemUIFont</vt:lpstr>
      <vt:lpstr>Calibri</vt:lpstr>
      <vt:lpstr>ＭＳ Ｐゴシック</vt:lpstr>
      <vt:lpstr>Times New Roman</vt:lpstr>
      <vt:lpstr>Wingdings</vt:lpstr>
      <vt:lpstr>Arial</vt:lpstr>
      <vt:lpstr>1_Office Theme</vt:lpstr>
      <vt:lpstr>Digital Humanities Master at Linnaeus University  Koraljka Golub </vt:lpstr>
      <vt:lpstr>Digital Humanities Initiative at LNU</vt:lpstr>
      <vt:lpstr>DH education at LNU: overall idea…</vt:lpstr>
      <vt:lpstr>…DH education at LNU: overall idea…</vt:lpstr>
      <vt:lpstr>…DH education at LNU: overall idea</vt:lpstr>
      <vt:lpstr>Timeline</vt:lpstr>
      <vt:lpstr>Current concept of the Master in DH</vt:lpstr>
      <vt:lpstr>Core courses</vt:lpstr>
      <vt:lpstr>Electives</vt:lpstr>
      <vt:lpstr>Electives in Humanities</vt:lpstr>
      <vt:lpstr>Electives in Technology </vt:lpstr>
      <vt:lpstr>Electives in Business</vt:lpstr>
      <vt:lpstr>Practicum and Thesis</vt:lpstr>
      <vt:lpstr>Programming for Digital Humanities (4ME501)</vt:lpstr>
      <vt:lpstr>Related efforts</vt:lpstr>
      <vt:lpstr>Discussions on joint courses</vt:lpstr>
      <vt:lpstr>Workshop at 2nd DHN conference</vt:lpstr>
      <vt:lpstr>DARIAH-EU</vt:lpstr>
      <vt:lpstr>Nordic collaboration</vt:lpstr>
      <vt:lpstr>Other on-going efforts</vt:lpstr>
      <vt:lpstr>Challenges </vt:lpstr>
      <vt:lpstr>Main challenges to address… </vt:lpstr>
      <vt:lpstr>…Main challenges to address </vt:lpstr>
      <vt:lpstr>Summary </vt:lpstr>
      <vt:lpstr>PowerPoint Presentation</vt:lpstr>
      <vt:lpstr>DH education in Europe</vt:lpstr>
      <vt:lpstr>Sweden</vt:lpstr>
      <vt:lpstr>Other Nordic countries</vt:lpstr>
      <vt:lpstr>Examples in other Europe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 Education: Examples from Europe  </dc:title>
  <cp:lastModifiedBy>Microsoft Office User</cp:lastModifiedBy>
  <cp:revision>198</cp:revision>
  <dcterms:modified xsi:type="dcterms:W3CDTF">2017-11-06T10:13:03Z</dcterms:modified>
</cp:coreProperties>
</file>