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1" r:id="rId16"/>
    <p:sldId id="274" r:id="rId17"/>
    <p:sldId id="273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0C1-5B01-4DCA-B654-4A58A4B09375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0E0F-CCF2-4FEB-A107-A2D7D764E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43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0C1-5B01-4DCA-B654-4A58A4B09375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0E0F-CCF2-4FEB-A107-A2D7D764E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96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0C1-5B01-4DCA-B654-4A58A4B09375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0E0F-CCF2-4FEB-A107-A2D7D764E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6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0C1-5B01-4DCA-B654-4A58A4B09375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0E0F-CCF2-4FEB-A107-A2D7D764E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002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0C1-5B01-4DCA-B654-4A58A4B09375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0E0F-CCF2-4FEB-A107-A2D7D764E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370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0C1-5B01-4DCA-B654-4A58A4B09375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0E0F-CCF2-4FEB-A107-A2D7D764E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2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0C1-5B01-4DCA-B654-4A58A4B09375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0E0F-CCF2-4FEB-A107-A2D7D764E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82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0C1-5B01-4DCA-B654-4A58A4B09375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0E0F-CCF2-4FEB-A107-A2D7D764E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30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0C1-5B01-4DCA-B654-4A58A4B09375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0E0F-CCF2-4FEB-A107-A2D7D764E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29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0C1-5B01-4DCA-B654-4A58A4B09375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0E0F-CCF2-4FEB-A107-A2D7D764E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0C1-5B01-4DCA-B654-4A58A4B09375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0E0F-CCF2-4FEB-A107-A2D7D764E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99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130C1-5B01-4DCA-B654-4A58A4B09375}" type="datetimeFigureOut">
              <a:rPr lang="hr-HR" smtClean="0"/>
              <a:t>17.11.2017.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0E0F-CCF2-4FEB-A107-A2D7D764E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021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b="1" dirty="0" err="1">
                <a:effectLst/>
                <a:latin typeface="Times New Roman"/>
                <a:ea typeface="Calibri"/>
                <a:cs typeface="Times New Roman"/>
              </a:rPr>
              <a:t>Towards</a:t>
            </a:r>
            <a:r>
              <a:rPr lang="hr-HR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b="1" dirty="0" err="1">
                <a:effectLst/>
                <a:latin typeface="Times New Roman"/>
                <a:ea typeface="Calibri"/>
                <a:cs typeface="Times New Roman"/>
              </a:rPr>
              <a:t>new</a:t>
            </a:r>
            <a:r>
              <a:rPr lang="hr-HR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b="1" dirty="0" err="1">
                <a:effectLst/>
                <a:latin typeface="Times New Roman"/>
                <a:ea typeface="Calibri"/>
                <a:cs typeface="Times New Roman"/>
              </a:rPr>
              <a:t>approaches</a:t>
            </a:r>
            <a:r>
              <a:rPr lang="hr-HR" b="1" dirty="0">
                <a:effectLst/>
                <a:latin typeface="Times New Roman"/>
                <a:ea typeface="Calibri"/>
                <a:cs typeface="Times New Roman"/>
              </a:rPr>
              <a:t> to </a:t>
            </a:r>
            <a:r>
              <a:rPr lang="hr-HR" b="1" dirty="0" err="1">
                <a:effectLst/>
                <a:latin typeface="Times New Roman"/>
                <a:ea typeface="Calibri"/>
                <a:cs typeface="Times New Roman"/>
              </a:rPr>
              <a:t>editing</a:t>
            </a:r>
            <a:r>
              <a:rPr lang="hr-HR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b="1" dirty="0" err="1">
                <a:effectLst/>
                <a:latin typeface="Times New Roman"/>
                <a:ea typeface="Calibri"/>
                <a:cs typeface="Times New Roman"/>
              </a:rPr>
              <a:t>of</a:t>
            </a:r>
            <a:r>
              <a:rPr lang="hr-HR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b="1" dirty="0" err="1">
                <a:effectLst/>
                <a:latin typeface="Times New Roman"/>
                <a:ea typeface="Calibri"/>
                <a:cs typeface="Times New Roman"/>
              </a:rPr>
              <a:t>old</a:t>
            </a:r>
            <a:r>
              <a:rPr lang="hr-HR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b="1" dirty="0" err="1">
                <a:effectLst/>
                <a:latin typeface="Times New Roman"/>
                <a:ea typeface="Calibri"/>
                <a:cs typeface="Times New Roman"/>
              </a:rPr>
              <a:t>manuscripts</a:t>
            </a:r>
            <a:r>
              <a:rPr lang="hr-HR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b="1" dirty="0" err="1">
                <a:effectLst/>
                <a:latin typeface="Times New Roman"/>
                <a:ea typeface="Calibri"/>
                <a:cs typeface="Times New Roman"/>
              </a:rPr>
              <a:t>and</a:t>
            </a:r>
            <a:r>
              <a:rPr lang="hr-HR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b="1" dirty="0" err="1">
                <a:effectLst/>
                <a:latin typeface="Times New Roman"/>
                <a:ea typeface="Calibri"/>
                <a:cs typeface="Times New Roman"/>
              </a:rPr>
              <a:t>documents</a:t>
            </a:r>
            <a:br>
              <a:rPr lang="hr-HR" sz="4000" dirty="0">
                <a:ea typeface="Calibri"/>
                <a:cs typeface="Times New Roman"/>
              </a:rPr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Dr. sc. Martina Kramarić</a:t>
            </a:r>
          </a:p>
          <a:p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Institute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of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Croatian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Language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and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Linguistics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, Zagreb</a:t>
            </a:r>
          </a:p>
          <a:p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mkramar@ihjj.hr</a:t>
            </a:r>
            <a:endParaRPr lang="hr-HR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678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Latin original </a:t>
            </a:r>
            <a:r>
              <a:rPr lang="hr-HR" sz="3300" i="1" dirty="0">
                <a:solidFill>
                  <a:prstClr val="black"/>
                </a:solidFill>
                <a:ea typeface="+mn-ea"/>
                <a:cs typeface="+mn-cs"/>
              </a:rPr>
              <a:t>– </a:t>
            </a:r>
            <a:r>
              <a:rPr lang="hr-HR" b="1" dirty="0">
                <a:latin typeface="00 ZRCola"/>
                <a:ea typeface="00 ZRCola"/>
                <a:cs typeface="00 ZRCola"/>
              </a:rPr>
              <a:t>­­­­­­­­</a:t>
            </a:r>
            <a:r>
              <a:rPr lang="hr-HR" b="1" i="1" dirty="0" err="1">
                <a:latin typeface="00 ZRCola"/>
                <a:ea typeface="00 ZRCola"/>
                <a:cs typeface="00 ZRCola"/>
              </a:rPr>
              <a:t>Speculum</a:t>
            </a:r>
            <a:r>
              <a:rPr lang="hr-HR" b="1" i="1" dirty="0">
                <a:latin typeface="00 ZRCola"/>
                <a:ea typeface="00 ZRCola"/>
                <a:cs typeface="00 ZRCola"/>
              </a:rPr>
              <a:t> </a:t>
            </a:r>
            <a:r>
              <a:rPr lang="hr-HR" b="1" i="1" dirty="0" err="1">
                <a:latin typeface="00 ZRCola"/>
                <a:ea typeface="00 ZRCola"/>
                <a:cs typeface="00 ZRCola"/>
              </a:rPr>
              <a:t>Humanae</a:t>
            </a:r>
            <a:r>
              <a:rPr lang="hr-HR" b="1" i="1" dirty="0">
                <a:latin typeface="00 ZRCola"/>
                <a:ea typeface="00 ZRCola"/>
                <a:cs typeface="00 ZRCola"/>
              </a:rPr>
              <a:t> </a:t>
            </a:r>
            <a:r>
              <a:rPr lang="hr-HR" b="1" i="1" dirty="0" err="1">
                <a:latin typeface="00 ZRCola"/>
                <a:ea typeface="00 ZRCola"/>
                <a:cs typeface="00 ZRCola"/>
              </a:rPr>
              <a:t>Salvationis</a:t>
            </a:r>
            <a:r>
              <a:rPr lang="hr-HR" b="1" i="1" dirty="0">
                <a:latin typeface="00 ZRCola"/>
                <a:ea typeface="00 ZRCola"/>
                <a:cs typeface="00 ZRCola"/>
              </a:rPr>
              <a:t> </a:t>
            </a:r>
            <a:endParaRPr lang="hr-HR" b="1" i="1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Latin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poem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(14th)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Critical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edition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: </a:t>
            </a:r>
            <a:r>
              <a:rPr lang="hr-HR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LUTZ, </a:t>
            </a:r>
            <a:r>
              <a:rPr lang="hr-HR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Jules</a:t>
            </a:r>
            <a:r>
              <a:rPr lang="hr-HR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; PERDRIZET, </a:t>
            </a:r>
            <a:r>
              <a:rPr lang="hr-HR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Paul</a:t>
            </a:r>
            <a:r>
              <a:rPr lang="hr-HR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1907.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Speculum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humanae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salvationis</a:t>
            </a:r>
            <a:r>
              <a:rPr lang="hr-HR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(</a:t>
            </a:r>
            <a:r>
              <a:rPr lang="hr-HR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transl</a:t>
            </a:r>
            <a:r>
              <a:rPr lang="hr-HR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by</a:t>
            </a:r>
            <a:r>
              <a:rPr lang="hr-HR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Jean</a:t>
            </a:r>
            <a:r>
              <a:rPr lang="hr-HR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Miellot</a:t>
            </a:r>
            <a:r>
              <a:rPr lang="hr-HR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(1448)),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Die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Quellen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des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Speculums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und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seine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Bedeutung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in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der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Ikonographie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besonders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in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der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elsässischen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Kunst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des</a:t>
            </a:r>
            <a:r>
              <a:rPr lang="hr-HR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XIV. </a:t>
            </a:r>
            <a:r>
              <a:rPr lang="hr-HR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Jahrhunderts</a:t>
            </a:r>
            <a:r>
              <a:rPr lang="hr-HR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, Band I., </a:t>
            </a:r>
            <a:r>
              <a:rPr lang="hr-HR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Leipzig</a:t>
            </a:r>
            <a:r>
              <a:rPr lang="hr-HR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91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Steps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in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digitization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process</a:t>
            </a:r>
            <a:endParaRPr lang="hr-HR" b="1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effectLst/>
                <a:latin typeface="Times New Roman"/>
                <a:ea typeface="Calibri"/>
              </a:rPr>
              <a:t>conversion of the digitized manuscript image to the machine-readable text</a:t>
            </a:r>
            <a:r>
              <a:rPr lang="hr-HR" dirty="0">
                <a:effectLst/>
                <a:latin typeface="Times New Roman"/>
                <a:ea typeface="Calibri"/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>
                <a:effectLst/>
                <a:latin typeface="Times New Roman"/>
                <a:ea typeface="Calibri"/>
              </a:rPr>
              <a:t>transforming text from word document into </a:t>
            </a:r>
            <a:r>
              <a:rPr lang="hr-HR" dirty="0">
                <a:effectLst/>
                <a:latin typeface="Times New Roman"/>
                <a:ea typeface="Calibri"/>
              </a:rPr>
              <a:t>XML</a:t>
            </a:r>
            <a:r>
              <a:rPr lang="en-US" dirty="0">
                <a:effectLst/>
                <a:latin typeface="Times New Roman"/>
                <a:ea typeface="Calibri"/>
              </a:rPr>
              <a:t> form and defining the structure of the document and set of mark</a:t>
            </a:r>
            <a:r>
              <a:rPr lang="hr-HR" dirty="0">
                <a:effectLst/>
                <a:latin typeface="Times New Roman"/>
                <a:ea typeface="Calibri"/>
              </a:rPr>
              <a:t>-</a:t>
            </a:r>
            <a:r>
              <a:rPr lang="en-US" dirty="0">
                <a:effectLst/>
                <a:latin typeface="Times New Roman"/>
                <a:ea typeface="Calibri"/>
              </a:rPr>
              <a:t>up language</a:t>
            </a:r>
            <a:endParaRPr lang="hr-HR" dirty="0">
              <a:effectLst/>
              <a:latin typeface="Times New Roman"/>
              <a:ea typeface="Calibri"/>
            </a:endParaRPr>
          </a:p>
          <a:p>
            <a:pPr marL="514350" indent="-514350">
              <a:buAutoNum type="arabicPeriod"/>
            </a:pPr>
            <a:r>
              <a:rPr lang="hr-HR" dirty="0" err="1">
                <a:latin typeface="Times New Roman"/>
                <a:ea typeface="Calibri"/>
              </a:rPr>
              <a:t>creation</a:t>
            </a:r>
            <a:r>
              <a:rPr lang="hr-HR" dirty="0">
                <a:latin typeface="Times New Roman"/>
                <a:ea typeface="Calibri"/>
              </a:rPr>
              <a:t> </a:t>
            </a:r>
            <a:r>
              <a:rPr lang="hr-HR" dirty="0" err="1">
                <a:latin typeface="Times New Roman"/>
                <a:ea typeface="Calibri"/>
              </a:rPr>
              <a:t>of</a:t>
            </a:r>
            <a:r>
              <a:rPr lang="hr-HR" dirty="0">
                <a:latin typeface="Times New Roman"/>
                <a:ea typeface="Calibri"/>
              </a:rPr>
              <a:t> </a:t>
            </a:r>
            <a:r>
              <a:rPr lang="hr-HR" dirty="0" err="1">
                <a:latin typeface="Times New Roman"/>
                <a:ea typeface="Calibri"/>
              </a:rPr>
              <a:t>the</a:t>
            </a:r>
            <a:r>
              <a:rPr lang="hr-HR" dirty="0">
                <a:latin typeface="Times New Roman"/>
                <a:ea typeface="Calibri"/>
              </a:rPr>
              <a:t> </a:t>
            </a:r>
            <a:r>
              <a:rPr lang="hr-HR" dirty="0" err="1">
                <a:latin typeface="Times New Roman"/>
                <a:ea typeface="Calibri"/>
              </a:rPr>
              <a:t>online</a:t>
            </a:r>
            <a:r>
              <a:rPr lang="hr-HR" dirty="0">
                <a:latin typeface="Times New Roman"/>
                <a:ea typeface="Calibri"/>
              </a:rPr>
              <a:t> </a:t>
            </a:r>
            <a:r>
              <a:rPr lang="hr-HR" dirty="0" err="1">
                <a:latin typeface="Times New Roman"/>
                <a:ea typeface="Calibri"/>
              </a:rPr>
              <a:t>publication</a:t>
            </a:r>
            <a:r>
              <a:rPr lang="hr-HR" dirty="0">
                <a:latin typeface="Times New Roman"/>
                <a:ea typeface="Calibri"/>
              </a:rPr>
              <a:t> (HTML)</a:t>
            </a:r>
            <a:endParaRPr lang="hr-HR" dirty="0">
              <a:effectLst/>
              <a:latin typeface="Times New Roman"/>
              <a:ea typeface="Calibri"/>
            </a:endParaRPr>
          </a:p>
          <a:p>
            <a:pPr marL="0" indent="0">
              <a:buNone/>
            </a:pPr>
            <a:endParaRPr lang="hr-HR" dirty="0">
              <a:effectLst/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hr-HR" dirty="0" err="1">
                <a:latin typeface="Times New Roman"/>
              </a:rPr>
              <a:t>Structure</a:t>
            </a:r>
            <a:r>
              <a:rPr lang="hr-HR" dirty="0">
                <a:latin typeface="Times New Roman"/>
              </a:rPr>
              <a:t>: TEI </a:t>
            </a:r>
            <a:r>
              <a:rPr lang="hr-HR" dirty="0" err="1">
                <a:latin typeface="Times New Roman"/>
              </a:rPr>
              <a:t>header</a:t>
            </a:r>
            <a:r>
              <a:rPr lang="hr-HR" dirty="0">
                <a:latin typeface="Times New Roman"/>
              </a:rPr>
              <a:t> </a:t>
            </a:r>
            <a:r>
              <a:rPr lang="hr-HR" dirty="0" err="1">
                <a:latin typeface="Times New Roman"/>
              </a:rPr>
              <a:t>and</a:t>
            </a:r>
            <a:r>
              <a:rPr lang="hr-HR" dirty="0">
                <a:latin typeface="Times New Roman"/>
              </a:rPr>
              <a:t> </a:t>
            </a:r>
            <a:r>
              <a:rPr lang="hr-HR" dirty="0" err="1">
                <a:latin typeface="Times New Roman"/>
              </a:rPr>
              <a:t>body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279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TEI 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header</a:t>
            </a:r>
            <a:endParaRPr lang="hr-HR" b="1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teiHeader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fileDesc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titleStmt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&lt;title&gt;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Zrcalo 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člověčaskogo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spasenja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&lt;/title&gt;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titleStmt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editionStmt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edition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elektronická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edice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edition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respStmt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resp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/&gt;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name</a:t>
            </a:r>
            <a:r>
              <a:rPr lang="hr-HR" dirty="0">
                <a:solidFill>
                  <a:srgbClr val="F5844C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 err="1">
                <a:solidFill>
                  <a:srgbClr val="F5844C"/>
                </a:solidFill>
                <a:effectLst/>
                <a:latin typeface="Times New Roman"/>
                <a:ea typeface="Calibri"/>
                <a:cs typeface="Times New Roman"/>
              </a:rPr>
              <a:t>ref</a:t>
            </a:r>
            <a:r>
              <a:rPr lang="hr-HR" dirty="0">
                <a:solidFill>
                  <a:srgbClr val="FF8040"/>
                </a:solidFill>
                <a:effectLst/>
                <a:latin typeface="Times New Roman"/>
                <a:ea typeface="Calibri"/>
                <a:cs typeface="Times New Roman"/>
              </a:rPr>
              <a:t>=</a:t>
            </a:r>
            <a:r>
              <a:rPr lang="hr-HR" dirty="0">
                <a:solidFill>
                  <a:srgbClr val="993300"/>
                </a:solidFill>
                <a:effectLst/>
                <a:latin typeface="Times New Roman"/>
                <a:ea typeface="Calibri"/>
                <a:cs typeface="Times New Roman"/>
              </a:rPr>
              <a:t>""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/&gt;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respStmt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respStmt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resp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editorka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resp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name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Martina Kramarić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name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respStmt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editionStmt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publicationStmt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publisher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Manuscriptorium.com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publisher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publicationStmt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endParaRPr lang="hr-HR" sz="28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sourceDesc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listBibl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bibl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idno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Borg. L. VII. 9, 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illirico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9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idno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&lt;note&gt;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Zdroj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fulltextu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Uložení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seg</a:t>
            </a:r>
            <a:r>
              <a:rPr lang="hr-HR" dirty="0">
                <a:solidFill>
                  <a:srgbClr val="F5844C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 err="1">
                <a:solidFill>
                  <a:srgbClr val="F5844C"/>
                </a:solidFill>
                <a:effectLst/>
                <a:latin typeface="Times New Roman"/>
                <a:ea typeface="Calibri"/>
                <a:cs typeface="Times New Roman"/>
              </a:rPr>
              <a:t>type</a:t>
            </a:r>
            <a:r>
              <a:rPr lang="hr-HR" dirty="0">
                <a:solidFill>
                  <a:srgbClr val="FF8040"/>
                </a:solidFill>
                <a:effectLst/>
                <a:latin typeface="Times New Roman"/>
                <a:ea typeface="Calibri"/>
                <a:cs typeface="Times New Roman"/>
              </a:rPr>
              <a:t>=</a:t>
            </a:r>
            <a:r>
              <a:rPr lang="hr-HR" dirty="0">
                <a:solidFill>
                  <a:srgbClr val="993300"/>
                </a:solidFill>
                <a:effectLst/>
                <a:latin typeface="Times New Roman"/>
                <a:ea typeface="Calibri"/>
                <a:cs typeface="Times New Roman"/>
              </a:rPr>
              <a:t>"</a:t>
            </a:r>
            <a:r>
              <a:rPr lang="hr-HR" dirty="0" err="1">
                <a:solidFill>
                  <a:srgbClr val="993300"/>
                </a:solidFill>
                <a:effectLst/>
                <a:latin typeface="Times New Roman"/>
                <a:ea typeface="Calibri"/>
                <a:cs typeface="Times New Roman"/>
              </a:rPr>
              <a:t>country</a:t>
            </a:r>
            <a:r>
              <a:rPr lang="hr-HR" dirty="0">
                <a:solidFill>
                  <a:srgbClr val="993300"/>
                </a:solidFill>
                <a:effectLst/>
                <a:latin typeface="Times New Roman"/>
                <a:ea typeface="Calibri"/>
                <a:cs typeface="Times New Roman"/>
              </a:rPr>
              <a:t>"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Città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del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Vaticano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seg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seg</a:t>
            </a:r>
            <a:r>
              <a:rPr lang="hr-HR" dirty="0">
                <a:solidFill>
                  <a:srgbClr val="F5844C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 err="1">
                <a:solidFill>
                  <a:srgbClr val="F5844C"/>
                </a:solidFill>
                <a:effectLst/>
                <a:latin typeface="Times New Roman"/>
                <a:ea typeface="Calibri"/>
                <a:cs typeface="Times New Roman"/>
              </a:rPr>
              <a:t>type</a:t>
            </a:r>
            <a:r>
              <a:rPr lang="hr-HR" dirty="0">
                <a:solidFill>
                  <a:srgbClr val="FF8040"/>
                </a:solidFill>
                <a:effectLst/>
                <a:latin typeface="Times New Roman"/>
                <a:ea typeface="Calibri"/>
                <a:cs typeface="Times New Roman"/>
              </a:rPr>
              <a:t>=</a:t>
            </a:r>
            <a:r>
              <a:rPr lang="hr-HR" dirty="0">
                <a:solidFill>
                  <a:srgbClr val="993300"/>
                </a:solidFill>
                <a:effectLst/>
                <a:latin typeface="Times New Roman"/>
                <a:ea typeface="Calibri"/>
                <a:cs typeface="Times New Roman"/>
              </a:rPr>
              <a:t>"</a:t>
            </a:r>
            <a:r>
              <a:rPr lang="hr-HR" dirty="0" err="1">
                <a:solidFill>
                  <a:srgbClr val="993300"/>
                </a:solidFill>
                <a:effectLst/>
                <a:latin typeface="Times New Roman"/>
                <a:ea typeface="Calibri"/>
                <a:cs typeface="Times New Roman"/>
              </a:rPr>
              <a:t>settlement</a:t>
            </a:r>
            <a:r>
              <a:rPr lang="hr-HR" dirty="0">
                <a:solidFill>
                  <a:srgbClr val="993300"/>
                </a:solidFill>
                <a:effectLst/>
                <a:latin typeface="Times New Roman"/>
                <a:ea typeface="Calibri"/>
                <a:cs typeface="Times New Roman"/>
              </a:rPr>
              <a:t>"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Città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del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Vaticano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seg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seg</a:t>
            </a:r>
            <a:r>
              <a:rPr lang="hr-HR" dirty="0">
                <a:solidFill>
                  <a:srgbClr val="F5844C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 err="1">
                <a:solidFill>
                  <a:srgbClr val="F5844C"/>
                </a:solidFill>
                <a:effectLst/>
                <a:latin typeface="Times New Roman"/>
                <a:ea typeface="Calibri"/>
                <a:cs typeface="Times New Roman"/>
              </a:rPr>
              <a:t>type</a:t>
            </a:r>
            <a:r>
              <a:rPr lang="hr-HR" dirty="0">
                <a:solidFill>
                  <a:srgbClr val="FF8040"/>
                </a:solidFill>
                <a:effectLst/>
                <a:latin typeface="Times New Roman"/>
                <a:ea typeface="Calibri"/>
                <a:cs typeface="Times New Roman"/>
              </a:rPr>
              <a:t>=</a:t>
            </a:r>
            <a:r>
              <a:rPr lang="hr-HR" dirty="0">
                <a:solidFill>
                  <a:srgbClr val="993300"/>
                </a:solidFill>
                <a:effectLst/>
                <a:latin typeface="Times New Roman"/>
                <a:ea typeface="Calibri"/>
                <a:cs typeface="Times New Roman"/>
              </a:rPr>
              <a:t>"</a:t>
            </a:r>
            <a:r>
              <a:rPr lang="hr-HR" dirty="0" err="1">
                <a:solidFill>
                  <a:srgbClr val="993300"/>
                </a:solidFill>
                <a:effectLst/>
                <a:latin typeface="Times New Roman"/>
                <a:ea typeface="Calibri"/>
                <a:cs typeface="Times New Roman"/>
              </a:rPr>
              <a:t>repository</a:t>
            </a:r>
            <a:r>
              <a:rPr lang="hr-HR" dirty="0">
                <a:solidFill>
                  <a:srgbClr val="993300"/>
                </a:solidFill>
                <a:effectLst/>
                <a:latin typeface="Times New Roman"/>
                <a:ea typeface="Calibri"/>
                <a:cs typeface="Times New Roman"/>
              </a:rPr>
              <a:t>"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Biblioteca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Apostolica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Vaticana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seg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&lt;/note&gt;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bibl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listBibl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sourceDesc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b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fileDesc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&gt;&lt;/</a:t>
            </a:r>
            <a:r>
              <a:rPr lang="hr-HR" dirty="0" err="1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teiHeader</a:t>
            </a:r>
            <a:r>
              <a:rPr lang="hr-HR" dirty="0">
                <a:solidFill>
                  <a:srgbClr val="000096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endParaRPr lang="hr-HR" sz="2800" dirty="0"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199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Body</a:t>
            </a:r>
            <a:endParaRPr lang="hr-HR" b="1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Module </a:t>
            </a:r>
            <a:r>
              <a:rPr lang="hr-HR" i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textstructure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:</a:t>
            </a:r>
            <a:r>
              <a:rPr lang="hr-HR" dirty="0">
                <a:solidFill>
                  <a:schemeClr val="bg1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:</a:t>
            </a:r>
            <a:r>
              <a:rPr lang="en-US" b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&lt;front&gt;, &lt;body&gt;</a:t>
            </a:r>
            <a:r>
              <a:rPr lang="hr-HR" b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// </a:t>
            </a:r>
            <a:r>
              <a:rPr lang="hr-HR" b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&lt;div&gt;, &lt;p&gt;, &lt;</a:t>
            </a:r>
            <a:r>
              <a:rPr lang="hr-HR" b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label</a:t>
            </a:r>
            <a:r>
              <a:rPr lang="hr-HR" b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&gt;</a:t>
            </a:r>
          </a:p>
          <a:p>
            <a:pPr marL="0" indent="0">
              <a:buNone/>
            </a:pPr>
            <a:endParaRPr lang="hr-HR" i="1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  <a:p>
            <a:pPr marL="0" indent="0">
              <a:buNone/>
            </a:pPr>
            <a:r>
              <a:rPr lang="hr-HR" dirty="0" err="1">
                <a:solidFill>
                  <a:prstClr val="black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Elements</a:t>
            </a:r>
            <a:r>
              <a:rPr lang="hr-HR" dirty="0">
                <a:solidFill>
                  <a:prstClr val="black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en-US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characteristic</a:t>
            </a:r>
            <a:r>
              <a:rPr lang="hr-HR" dirty="0">
                <a:solidFill>
                  <a:prstClr val="black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 for </a:t>
            </a:r>
            <a:r>
              <a:rPr lang="hr-HR" dirty="0" err="1">
                <a:solidFill>
                  <a:prstClr val="black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the</a:t>
            </a:r>
            <a:r>
              <a:rPr lang="hr-HR" dirty="0">
                <a:solidFill>
                  <a:prstClr val="black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solidFill>
                  <a:prstClr val="black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old</a:t>
            </a:r>
            <a:r>
              <a:rPr lang="hr-HR" dirty="0">
                <a:solidFill>
                  <a:prstClr val="black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solidFill>
                  <a:prstClr val="black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documents</a:t>
            </a:r>
            <a:r>
              <a:rPr lang="hr-HR" dirty="0">
                <a:solidFill>
                  <a:prstClr val="black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:</a:t>
            </a:r>
          </a:p>
          <a:p>
            <a:pPr marL="0" indent="0">
              <a:buNone/>
            </a:pPr>
            <a:r>
              <a:rPr lang="hr-HR" b="1" dirty="0">
                <a:solidFill>
                  <a:prstClr val="black"/>
                </a:solidFill>
                <a:latin typeface="Times New Roman"/>
              </a:rPr>
              <a:t>&lt;note&gt;, &lt;</a:t>
            </a:r>
            <a:r>
              <a:rPr lang="hr-HR" b="1" dirty="0" err="1">
                <a:solidFill>
                  <a:prstClr val="black"/>
                </a:solidFill>
                <a:latin typeface="Times New Roman"/>
              </a:rPr>
              <a:t>supplied</a:t>
            </a:r>
            <a:r>
              <a:rPr lang="hr-HR" b="1" dirty="0">
                <a:solidFill>
                  <a:prstClr val="black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&gt;, 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&lt;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pb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b="1" dirty="0">
                <a:solidFill>
                  <a:srgbClr val="F5844C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n</a:t>
            </a:r>
            <a:r>
              <a:rPr lang="hr-HR" b="1" dirty="0">
                <a:solidFill>
                  <a:srgbClr val="FF8040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=</a:t>
            </a:r>
            <a:r>
              <a:rPr lang="hr-HR" b="1" dirty="0">
                <a:solidFill>
                  <a:srgbClr val="993300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"11v"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/&gt;</a:t>
            </a:r>
            <a:r>
              <a:rPr lang="hr-HR" b="1" dirty="0">
                <a:solidFill>
                  <a:srgbClr val="000096"/>
                </a:solidFill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Times New Roman"/>
                <a:ea typeface="Calibri"/>
              </a:rPr>
              <a:t>and</a:t>
            </a:r>
            <a:r>
              <a:rPr lang="hr-HR" dirty="0">
                <a:latin typeface="Times New Roman"/>
                <a:ea typeface="Calibri"/>
              </a:rPr>
              <a:t> for </a:t>
            </a:r>
            <a:r>
              <a:rPr lang="hr-HR" dirty="0" err="1">
                <a:latin typeface="Times New Roman"/>
                <a:ea typeface="Calibri"/>
              </a:rPr>
              <a:t>the</a:t>
            </a:r>
            <a:r>
              <a:rPr lang="hr-HR" dirty="0">
                <a:latin typeface="Times New Roman"/>
                <a:ea typeface="Calibri"/>
              </a:rPr>
              <a:t> </a:t>
            </a:r>
            <a:r>
              <a:rPr lang="hr-HR" dirty="0" err="1">
                <a:latin typeface="Times New Roman"/>
                <a:ea typeface="Calibri"/>
              </a:rPr>
              <a:t>corrections</a:t>
            </a:r>
            <a:r>
              <a:rPr lang="hr-HR" dirty="0">
                <a:latin typeface="Times New Roman"/>
                <a:ea typeface="Calibri"/>
              </a:rPr>
              <a:t>: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err="1">
                <a:effectLst/>
                <a:latin typeface="Times New Roman"/>
                <a:ea typeface="Calibri"/>
                <a:cs typeface="Times New Roman"/>
              </a:rPr>
              <a:t>svezanja</a:t>
            </a:r>
            <a:r>
              <a:rPr lang="en-US" b="1" dirty="0">
                <a:effectLst/>
                <a:latin typeface="Times New Roman"/>
                <a:ea typeface="Calibri"/>
                <a:cs typeface="Times New Roman"/>
              </a:rPr>
              <a:t>&lt;note&gt;</a:t>
            </a:r>
            <a:endParaRPr lang="hr-HR" sz="2800" b="1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effectLst/>
                <a:latin typeface="Times New Roman"/>
                <a:ea typeface="Calibri"/>
                <a:cs typeface="Times New Roman"/>
              </a:rPr>
              <a:t>&lt;choice&gt;&lt;</a:t>
            </a:r>
            <a:r>
              <a:rPr lang="en-US" b="1" dirty="0" err="1">
                <a:effectLst/>
                <a:latin typeface="Times New Roman"/>
                <a:ea typeface="Calibri"/>
                <a:cs typeface="Times New Roman"/>
              </a:rPr>
              <a:t>corr</a:t>
            </a:r>
            <a:r>
              <a:rPr lang="en-US" b="1" dirty="0">
                <a:effectLst/>
                <a:latin typeface="Times New Roman"/>
                <a:ea typeface="Calibri"/>
                <a:cs typeface="Times New Roman"/>
              </a:rPr>
              <a:t>&gt;</a:t>
            </a:r>
            <a:r>
              <a:rPr lang="en-US" dirty="0" err="1">
                <a:effectLst/>
                <a:latin typeface="Times New Roman"/>
                <a:ea typeface="Calibri"/>
                <a:cs typeface="Times New Roman"/>
              </a:rPr>
              <a:t>svezanja</a:t>
            </a:r>
            <a:r>
              <a:rPr lang="en-US" b="1" dirty="0">
                <a:effectLst/>
                <a:latin typeface="Times New Roman"/>
                <a:ea typeface="Calibri"/>
                <a:cs typeface="Times New Roman"/>
              </a:rPr>
              <a:t>&lt;/</a:t>
            </a:r>
            <a:r>
              <a:rPr lang="en-US" b="1" dirty="0" err="1">
                <a:effectLst/>
                <a:latin typeface="Times New Roman"/>
                <a:ea typeface="Calibri"/>
                <a:cs typeface="Times New Roman"/>
              </a:rPr>
              <a:t>corr</a:t>
            </a:r>
            <a:r>
              <a:rPr lang="en-US" b="1" dirty="0">
                <a:effectLst/>
                <a:latin typeface="Times New Roman"/>
                <a:ea typeface="Calibri"/>
                <a:cs typeface="Times New Roman"/>
              </a:rPr>
              <a:t>&gt;</a:t>
            </a:r>
            <a:endParaRPr lang="hr-HR" sz="2800" b="1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effectLst/>
                <a:latin typeface="Times New Roman"/>
                <a:ea typeface="Calibri"/>
                <a:cs typeface="Times New Roman"/>
              </a:rPr>
              <a:t>&lt;sic&gt;</a:t>
            </a:r>
            <a:r>
              <a:rPr lang="en-US" dirty="0" err="1">
                <a:effectLst/>
                <a:latin typeface="Times New Roman"/>
                <a:ea typeface="Calibri"/>
                <a:cs typeface="Times New Roman"/>
              </a:rPr>
              <a:t>svesvezanija</a:t>
            </a:r>
            <a:r>
              <a:rPr lang="en-US" b="1" dirty="0">
                <a:effectLst/>
                <a:latin typeface="Times New Roman"/>
                <a:ea typeface="Calibri"/>
                <a:cs typeface="Times New Roman"/>
              </a:rPr>
              <a:t>&lt;/sic&gt;&lt;/choice&gt;</a:t>
            </a:r>
            <a:r>
              <a:rPr lang="en-US" b="1" dirty="0">
                <a:effectLst/>
                <a:latin typeface="Times New Roman"/>
                <a:ea typeface="Calibri"/>
              </a:rPr>
              <a:t>&lt;/note&gt;</a:t>
            </a:r>
            <a:endParaRPr lang="hr-HR" b="1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802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sz="4400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So</a:t>
            </a:r>
            <a:r>
              <a:rPr lang="hr-HR" sz="4400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, </a:t>
            </a:r>
            <a:r>
              <a:rPr lang="hr-HR" sz="4400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what</a:t>
            </a:r>
            <a:r>
              <a:rPr lang="hr-HR" sz="4400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is </a:t>
            </a:r>
            <a:r>
              <a:rPr lang="hr-HR" sz="4400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the</a:t>
            </a:r>
            <a:r>
              <a:rPr lang="hr-HR" sz="4400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sz="4400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next</a:t>
            </a:r>
            <a:r>
              <a:rPr lang="hr-HR" sz="4400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sz="4400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step</a:t>
            </a:r>
            <a:r>
              <a:rPr lang="hr-HR" sz="4400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181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Manuscriptorium</a:t>
            </a:r>
            <a:b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</a:b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Digital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library</a:t>
            </a:r>
            <a:endParaRPr lang="hr-HR" b="1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effectLst/>
                <a:latin typeface="Times New Roman"/>
                <a:ea typeface="Calibri"/>
              </a:rPr>
              <a:t>National </a:t>
            </a:r>
            <a:r>
              <a:rPr lang="hr-HR" dirty="0" err="1">
                <a:effectLst/>
                <a:latin typeface="Times New Roman"/>
                <a:ea typeface="Calibri"/>
              </a:rPr>
              <a:t>Library</a:t>
            </a:r>
            <a:r>
              <a:rPr lang="hr-HR" dirty="0">
                <a:effectLst/>
                <a:latin typeface="Times New Roman"/>
                <a:ea typeface="Calibri"/>
              </a:rPr>
              <a:t> </a:t>
            </a:r>
            <a:r>
              <a:rPr lang="hr-HR" dirty="0" err="1">
                <a:effectLst/>
                <a:latin typeface="Times New Roman"/>
                <a:ea typeface="Calibri"/>
              </a:rPr>
              <a:t>of</a:t>
            </a:r>
            <a:r>
              <a:rPr lang="hr-HR" dirty="0">
                <a:effectLst/>
                <a:latin typeface="Times New Roman"/>
                <a:ea typeface="Calibri"/>
              </a:rPr>
              <a:t> </a:t>
            </a:r>
            <a:r>
              <a:rPr lang="hr-HR" dirty="0" err="1">
                <a:effectLst/>
                <a:latin typeface="Times New Roman"/>
                <a:ea typeface="Calibri"/>
              </a:rPr>
              <a:t>the</a:t>
            </a:r>
            <a:r>
              <a:rPr lang="hr-HR" dirty="0">
                <a:effectLst/>
                <a:latin typeface="Times New Roman"/>
                <a:ea typeface="Calibri"/>
              </a:rPr>
              <a:t> </a:t>
            </a:r>
            <a:r>
              <a:rPr lang="hr-HR" dirty="0" err="1">
                <a:effectLst/>
                <a:latin typeface="Times New Roman"/>
                <a:ea typeface="Calibri"/>
              </a:rPr>
              <a:t>Czech</a:t>
            </a:r>
            <a:r>
              <a:rPr lang="hr-HR" dirty="0">
                <a:effectLst/>
                <a:latin typeface="Times New Roman"/>
                <a:ea typeface="Calibri"/>
              </a:rPr>
              <a:t> </a:t>
            </a:r>
            <a:r>
              <a:rPr lang="hr-HR" dirty="0" err="1">
                <a:effectLst/>
                <a:latin typeface="Times New Roman"/>
                <a:ea typeface="Calibri"/>
              </a:rPr>
              <a:t>Republic</a:t>
            </a:r>
            <a:endParaRPr lang="hr-HR" dirty="0">
              <a:effectLst/>
              <a:latin typeface="Times New Roman"/>
              <a:ea typeface="Calibri"/>
            </a:endParaRPr>
          </a:p>
          <a:p>
            <a:pPr marL="0" indent="0">
              <a:buNone/>
            </a:pPr>
            <a:endParaRPr lang="hr-HR" dirty="0">
              <a:effectLst/>
              <a:latin typeface="Times New Roman"/>
              <a:ea typeface="Calibri"/>
            </a:endParaRPr>
          </a:p>
          <a:p>
            <a:r>
              <a:rPr lang="en-US" dirty="0">
                <a:effectLst/>
                <a:latin typeface="Times New Roman"/>
                <a:ea typeface="Calibri"/>
              </a:rPr>
              <a:t>the second</a:t>
            </a:r>
            <a:r>
              <a:rPr lang="hr-HR" dirty="0">
                <a:effectLst/>
                <a:latin typeface="Times New Roman"/>
                <a:ea typeface="Calibri"/>
              </a:rPr>
              <a:t>-</a:t>
            </a:r>
            <a:r>
              <a:rPr lang="hr-HR" dirty="0" err="1">
                <a:effectLst/>
                <a:latin typeface="Times New Roman"/>
                <a:ea typeface="Calibri"/>
              </a:rPr>
              <a:t>larges</a:t>
            </a:r>
            <a:r>
              <a:rPr lang="en-US" dirty="0">
                <a:effectLst/>
                <a:latin typeface="Times New Roman"/>
                <a:ea typeface="Calibri"/>
              </a:rPr>
              <a:t>t digital library in Europe for </a:t>
            </a:r>
            <a:r>
              <a:rPr lang="en-US" dirty="0" err="1">
                <a:latin typeface="Times New Roman"/>
                <a:ea typeface="Calibri"/>
              </a:rPr>
              <a:t>for</a:t>
            </a:r>
            <a:r>
              <a:rPr lang="en-US" dirty="0">
                <a:latin typeface="Times New Roman"/>
                <a:ea typeface="Calibri"/>
              </a:rPr>
              <a:t> pre-18</a:t>
            </a:r>
            <a:r>
              <a:rPr lang="en-US" baseline="30000" dirty="0">
                <a:latin typeface="Times New Roman"/>
                <a:ea typeface="Calibri"/>
              </a:rPr>
              <a:t>th</a:t>
            </a:r>
            <a:r>
              <a:rPr lang="en-US" dirty="0">
                <a:latin typeface="Times New Roman"/>
                <a:ea typeface="Calibri"/>
              </a:rPr>
              <a:t>-century old manuscripts and documents</a:t>
            </a:r>
            <a:endParaRPr lang="hr-HR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hr-HR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  <a:p>
            <a:r>
              <a:rPr lang="en-US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publishing of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digitized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en-US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images from manuscripts, as well as the publishing of text from images. </a:t>
            </a:r>
            <a:endParaRPr lang="hr-HR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07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D:\Martina\DA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8229600" cy="57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995936" y="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4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4400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Thank</a:t>
            </a:r>
            <a:r>
              <a:rPr lang="hr-HR" sz="4400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sz="4400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you</a:t>
            </a:r>
            <a:r>
              <a:rPr lang="hr-HR" sz="4400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for </a:t>
            </a:r>
            <a:r>
              <a:rPr lang="hr-HR" sz="4400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your</a:t>
            </a:r>
            <a:r>
              <a:rPr lang="hr-HR" sz="4400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sz="4400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attention</a:t>
            </a:r>
            <a:r>
              <a:rPr lang="hr-HR" sz="4400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112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Old 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Croatian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ea typeface="Calibri"/>
              </a:rPr>
              <a:t>Medieval and early Renaissance literature</a:t>
            </a:r>
            <a:endParaRPr lang="hr-HR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hr-HR" dirty="0">
              <a:latin typeface="Times New Roman"/>
            </a:endParaRPr>
          </a:p>
          <a:p>
            <a:pPr marL="0" indent="0">
              <a:buNone/>
            </a:pPr>
            <a:r>
              <a:rPr lang="hr-HR" dirty="0" err="1">
                <a:latin typeface="Times New Roman"/>
              </a:rPr>
              <a:t>Three</a:t>
            </a:r>
            <a:r>
              <a:rPr lang="hr-HR" dirty="0">
                <a:latin typeface="Times New Roman"/>
              </a:rPr>
              <a:t> </a:t>
            </a:r>
            <a:r>
              <a:rPr lang="hr-HR" dirty="0" err="1">
                <a:latin typeface="Times New Roman"/>
              </a:rPr>
              <a:t>languages</a:t>
            </a:r>
            <a:r>
              <a:rPr lang="hr-HR" dirty="0">
                <a:latin typeface="Times New Roman"/>
              </a:rPr>
              <a:t>: </a:t>
            </a:r>
            <a:r>
              <a:rPr lang="en-US" dirty="0">
                <a:latin typeface="Times New Roman"/>
                <a:ea typeface="Calibri"/>
              </a:rPr>
              <a:t>Latin, Old Croatian, and Old Church Slavonic</a:t>
            </a:r>
            <a:endParaRPr lang="hr-HR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hr-HR" dirty="0">
              <a:latin typeface="Times New Roman"/>
            </a:endParaRPr>
          </a:p>
          <a:p>
            <a:pPr marL="0" indent="0">
              <a:buNone/>
            </a:pPr>
            <a:r>
              <a:rPr lang="hr-HR" dirty="0" err="1">
                <a:latin typeface="Times New Roman"/>
              </a:rPr>
              <a:t>Three</a:t>
            </a:r>
            <a:r>
              <a:rPr lang="hr-HR" dirty="0">
                <a:latin typeface="Times New Roman"/>
              </a:rPr>
              <a:t> </a:t>
            </a:r>
            <a:r>
              <a:rPr lang="hr-HR" dirty="0" err="1">
                <a:latin typeface="Times New Roman"/>
              </a:rPr>
              <a:t>scripts</a:t>
            </a:r>
            <a:r>
              <a:rPr lang="hr-HR" dirty="0">
                <a:latin typeface="Times New Roman"/>
              </a:rPr>
              <a:t>: </a:t>
            </a:r>
            <a:r>
              <a:rPr lang="en-US" dirty="0">
                <a:latin typeface="Times New Roman"/>
                <a:ea typeface="Calibri"/>
              </a:rPr>
              <a:t>Old Latin, Glagolitic, and Cyrillic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49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Digital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infrastructure</a:t>
            </a:r>
            <a:endParaRPr lang="hr-HR" b="1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 err="1">
                <a:latin typeface="Times New Roman"/>
                <a:ea typeface="Calibri"/>
              </a:rPr>
              <a:t>The</a:t>
            </a:r>
            <a:r>
              <a:rPr lang="hr-HR" b="1" dirty="0">
                <a:latin typeface="Times New Roman"/>
                <a:ea typeface="Calibri"/>
              </a:rPr>
              <a:t> </a:t>
            </a:r>
            <a:r>
              <a:rPr lang="en-US" b="1" dirty="0">
                <a:latin typeface="Times New Roman"/>
                <a:ea typeface="Calibri"/>
              </a:rPr>
              <a:t>online</a:t>
            </a:r>
            <a:r>
              <a:rPr lang="hr-HR" b="1" dirty="0">
                <a:latin typeface="Times New Roman"/>
                <a:ea typeface="Calibri"/>
              </a:rPr>
              <a:t> </a:t>
            </a:r>
            <a:r>
              <a:rPr lang="en-US" b="1" dirty="0">
                <a:latin typeface="Times New Roman"/>
                <a:ea typeface="Calibri"/>
              </a:rPr>
              <a:t>publishing </a:t>
            </a:r>
            <a:r>
              <a:rPr lang="en-US" b="1" dirty="0">
                <a:effectLst/>
                <a:latin typeface="Times New Roman"/>
                <a:ea typeface="Calibri"/>
              </a:rPr>
              <a:t>of old texts in XML file format, subsequent mark</a:t>
            </a:r>
            <a:r>
              <a:rPr lang="hr-HR" b="1" dirty="0">
                <a:effectLst/>
                <a:latin typeface="Times New Roman"/>
                <a:ea typeface="Calibri"/>
              </a:rPr>
              <a:t>-</a:t>
            </a:r>
            <a:r>
              <a:rPr lang="en-US" b="1" dirty="0">
                <a:effectLst/>
                <a:latin typeface="Times New Roman"/>
                <a:ea typeface="Calibri"/>
              </a:rPr>
              <a:t>up of old texts using TEI tags</a:t>
            </a:r>
            <a:endParaRPr lang="hr-HR" b="1" dirty="0">
              <a:effectLst/>
              <a:latin typeface="Times New Roman"/>
              <a:ea typeface="Calibri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„The Text Encoding Initiative (TEI) is a consortium which collectively develops and maintains a standard for the representation of texts in digital form. Its main deliverable is a set of Guidelines which specify encoding methods for machine-readable texts, chiefly in the humanities, social sciences and linguistics. The TEI Guidelines have become an accepted standard for digital text especially where there are concerns about long-term preservation, interchange, or interoperability.“</a:t>
            </a:r>
            <a:r>
              <a:rPr lang="hr-HR" dirty="0">
                <a:effectLst/>
                <a:latin typeface="Times New Roman"/>
                <a:ea typeface="Calibri"/>
                <a:cs typeface="Times New Roman"/>
              </a:rPr>
              <a:t> (http://www.tei-c.org/index.xml)</a:t>
            </a:r>
            <a:endParaRPr lang="hr-HR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303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effectLst/>
                <a:latin typeface="Times New Roman"/>
                <a:ea typeface="Calibri"/>
              </a:rPr>
              <a:t>Croatiae</a:t>
            </a:r>
            <a:r>
              <a:rPr lang="en-US" i="1" dirty="0">
                <a:effectLst/>
                <a:latin typeface="Times New Roman"/>
                <a:ea typeface="Calibri"/>
              </a:rPr>
              <a:t> </a:t>
            </a:r>
            <a:r>
              <a:rPr lang="en-US" i="1" dirty="0" err="1">
                <a:effectLst/>
                <a:latin typeface="Times New Roman"/>
                <a:ea typeface="Calibri"/>
              </a:rPr>
              <a:t>auctores</a:t>
            </a:r>
            <a:r>
              <a:rPr lang="en-US" i="1" dirty="0">
                <a:effectLst/>
                <a:latin typeface="Times New Roman"/>
                <a:ea typeface="Calibri"/>
              </a:rPr>
              <a:t> </a:t>
            </a:r>
            <a:r>
              <a:rPr lang="en-US" i="1" dirty="0" err="1">
                <a:effectLst/>
                <a:latin typeface="Times New Roman"/>
                <a:ea typeface="Calibri"/>
              </a:rPr>
              <a:t>Latini</a:t>
            </a:r>
            <a:r>
              <a:rPr lang="en-US" dirty="0">
                <a:effectLst/>
                <a:latin typeface="Times New Roman"/>
                <a:ea typeface="Calibri"/>
              </a:rPr>
              <a:t> (</a:t>
            </a:r>
            <a:r>
              <a:rPr lang="en-US" dirty="0" err="1">
                <a:effectLst/>
                <a:latin typeface="Times New Roman"/>
                <a:ea typeface="Calibri"/>
              </a:rPr>
              <a:t>CroALa</a:t>
            </a:r>
            <a:r>
              <a:rPr lang="en-US" dirty="0">
                <a:effectLst/>
                <a:latin typeface="Times New Roman"/>
                <a:ea typeface="Calibri"/>
              </a:rPr>
              <a:t>)</a:t>
            </a:r>
            <a:r>
              <a:rPr lang="hr-HR" dirty="0">
                <a:effectLst/>
                <a:latin typeface="Times New Roman"/>
                <a:ea typeface="Calibri"/>
              </a:rPr>
              <a:t> (</a:t>
            </a:r>
            <a:r>
              <a:rPr lang="hr-HR" dirty="0" err="1">
                <a:effectLst/>
                <a:latin typeface="Times New Roman"/>
                <a:ea typeface="Calibri"/>
              </a:rPr>
              <a:t>from</a:t>
            </a:r>
            <a:r>
              <a:rPr lang="hr-HR" dirty="0">
                <a:effectLst/>
                <a:latin typeface="Times New Roman"/>
                <a:ea typeface="Calibri"/>
              </a:rPr>
              <a:t> 2009)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Faculty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of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Humanities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and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Social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Sciences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,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University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of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Zagreb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r="94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49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EDICIJA – digital library of the Croatian written heritage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(2010)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Faculty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of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Humanities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and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Social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Sciences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,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University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of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Osijek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r="1016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98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Times New Roman"/>
                <a:ea typeface="Calibri"/>
              </a:rPr>
              <a:t>Croatian Language Repository</a:t>
            </a:r>
            <a:r>
              <a:rPr lang="hr-HR" dirty="0">
                <a:effectLst/>
                <a:latin typeface="Times New Roman"/>
                <a:ea typeface="Calibri"/>
              </a:rPr>
              <a:t> </a:t>
            </a:r>
            <a:r>
              <a:rPr lang="hr-HR" dirty="0">
                <a:effectLst/>
                <a:latin typeface="00 ZRCola"/>
                <a:ea typeface="00 ZRCola"/>
                <a:cs typeface="00 ZRCola"/>
              </a:rPr>
              <a:t>­­­- </a:t>
            </a:r>
            <a:r>
              <a:rPr lang="hr-HR" dirty="0" err="1">
                <a:effectLst/>
                <a:latin typeface="00 ZRCola"/>
                <a:ea typeface="00 ZRCola"/>
                <a:cs typeface="00 ZRCola"/>
              </a:rPr>
              <a:t>Croatian</a:t>
            </a:r>
            <a:r>
              <a:rPr lang="hr-HR" dirty="0">
                <a:effectLst/>
                <a:latin typeface="00 ZRCola"/>
                <a:ea typeface="00 ZRCola"/>
                <a:cs typeface="00 ZRCola"/>
              </a:rPr>
              <a:t> </a:t>
            </a:r>
            <a:r>
              <a:rPr lang="hr-HR" dirty="0" err="1">
                <a:effectLst/>
                <a:latin typeface="00 ZRCola"/>
                <a:ea typeface="00 ZRCola"/>
                <a:cs typeface="00 ZRCola"/>
              </a:rPr>
              <a:t>Language</a:t>
            </a:r>
            <a:r>
              <a:rPr lang="hr-HR" dirty="0">
                <a:effectLst/>
                <a:latin typeface="00 ZRCola"/>
                <a:ea typeface="00 ZRCola"/>
                <a:cs typeface="00 ZRCola"/>
              </a:rPr>
              <a:t> </a:t>
            </a:r>
            <a:r>
              <a:rPr lang="hr-HR" dirty="0" err="1">
                <a:effectLst/>
                <a:latin typeface="00 ZRCola"/>
                <a:ea typeface="00 ZRCola"/>
                <a:cs typeface="00 ZRCola"/>
              </a:rPr>
              <a:t>Corpus</a:t>
            </a:r>
            <a:r>
              <a:rPr lang="hr-HR" dirty="0">
                <a:effectLst/>
                <a:latin typeface="00 ZRCola"/>
                <a:ea typeface="00 ZRCola"/>
                <a:cs typeface="00 ZRCola"/>
              </a:rPr>
              <a:t> </a:t>
            </a:r>
            <a:r>
              <a:rPr lang="hr-HR" dirty="0">
                <a:effectLst/>
                <a:latin typeface="Times New Roman"/>
                <a:ea typeface="Calibri"/>
              </a:rPr>
              <a:t>(2011)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/>
                <a:ea typeface="Calibri"/>
              </a:rPr>
              <a:t>Institute of Croatian Language and Linguistics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r="785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90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Digital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edition</a:t>
            </a:r>
            <a:endParaRPr lang="hr-HR" b="1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Glagolitic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medieval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text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en-US" i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Zrcalo</a:t>
            </a:r>
            <a:r>
              <a:rPr lang="en-US" i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en-US" i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člověčaskogo</a:t>
            </a:r>
            <a:r>
              <a:rPr lang="en-US" i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en-US" i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spasenja</a:t>
            </a:r>
            <a:r>
              <a:rPr lang="en-US" i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en-US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(1445)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from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the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en-US" i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Miscellany of the </a:t>
            </a:r>
            <a:r>
              <a:rPr lang="en-US" i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Diacon</a:t>
            </a:r>
            <a:r>
              <a:rPr lang="en-US" i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Luka</a:t>
            </a:r>
            <a:r>
              <a:rPr lang="hr-HR" i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(</a:t>
            </a:r>
            <a:r>
              <a:rPr lang="hr-HR" i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Zbornik </a:t>
            </a:r>
            <a:r>
              <a:rPr lang="hr-HR" i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žakna</a:t>
            </a:r>
            <a:r>
              <a:rPr lang="hr-HR" i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Luke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)</a:t>
            </a:r>
          </a:p>
          <a:p>
            <a:pPr marL="0" indent="0">
              <a:buNone/>
            </a:pPr>
            <a:endParaRPr lang="hr-HR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  <a:p>
            <a:pPr marL="0" indent="0">
              <a:buNone/>
            </a:pP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XML Editor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Editix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(one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of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the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possible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editors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– JEdit,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Oxygen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etc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.) –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available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online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,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Free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Edition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of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Editix</a:t>
            </a:r>
            <a:endParaRPr lang="hr-HR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  <a:p>
            <a:pPr marL="0" indent="0">
              <a:buNone/>
            </a:pPr>
            <a:endParaRPr lang="hr-HR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  <a:p>
            <a:pPr marL="0" indent="0">
              <a:buNone/>
            </a:pP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Electronic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edition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for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Manuscriptorium.com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(CENDARI)</a:t>
            </a:r>
          </a:p>
        </p:txBody>
      </p:sp>
    </p:spTree>
    <p:extLst>
      <p:ext uri="{BB962C8B-B14F-4D97-AF65-F5344CB8AC3E}">
        <p14:creationId xmlns:p14="http://schemas.microsoft.com/office/powerpoint/2010/main" val="368689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Digital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Vatican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Library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– </a:t>
            </a:r>
            <a:r>
              <a:rPr lang="hr-HR" b="1" i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Zrcalo </a:t>
            </a:r>
            <a:r>
              <a:rPr lang="hr-HR" b="1" i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člověčaskogo</a:t>
            </a:r>
            <a:r>
              <a:rPr lang="hr-HR" b="1" i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spasenja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Sign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. </a:t>
            </a:r>
            <a:r>
              <a:rPr lang="hr-HR" dirty="0">
                <a:solidFill>
                  <a:srgbClr val="000000"/>
                </a:solidFill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Borg. L. VII. 9, </a:t>
            </a:r>
            <a:r>
              <a:rPr lang="hr-HR" dirty="0" err="1">
                <a:solidFill>
                  <a:srgbClr val="000000"/>
                </a:solidFill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illirico</a:t>
            </a:r>
            <a:r>
              <a:rPr lang="hr-HR" dirty="0">
                <a:solidFill>
                  <a:srgbClr val="000000"/>
                </a:solidFill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9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976664" cy="450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27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Old 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Czech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b="1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template</a:t>
            </a:r>
            <a:r>
              <a:rPr lang="hr-HR" b="1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en-US" b="1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Zrca</a:t>
            </a:r>
            <a:r>
              <a:rPr lang="hr-HR" b="1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d</a:t>
            </a:r>
            <a:r>
              <a:rPr lang="en-US" b="1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lo </a:t>
            </a:r>
            <a:r>
              <a:rPr lang="en-US" b="1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člověčieho</a:t>
            </a:r>
            <a:r>
              <a:rPr lang="en-US" b="1" i="1" dirty="0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en-US" b="1" i="1" dirty="0" err="1">
                <a:effectLst/>
                <a:latin typeface="00 ZRCola" pitchFamily="18" charset="0"/>
                <a:ea typeface="00 ZRCola" pitchFamily="18" charset="0"/>
                <a:cs typeface="00 ZRCola" pitchFamily="18" charset="0"/>
              </a:rPr>
              <a:t>spasenie</a:t>
            </a:r>
            <a:endParaRPr lang="hr-HR" b="1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Manuscriptorium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,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sign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. III B 10,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Krumlov</a:t>
            </a:r>
            <a:r>
              <a:rPr lang="hr-HR" dirty="0">
                <a:latin typeface="00 ZRCola" pitchFamily="18" charset="0"/>
                <a:ea typeface="00 ZRCola" pitchFamily="18" charset="0"/>
                <a:cs typeface="00 ZRCola" pitchFamily="18" charset="0"/>
              </a:rPr>
              <a:t> </a:t>
            </a:r>
            <a:r>
              <a:rPr lang="hr-HR" dirty="0" err="1">
                <a:latin typeface="00 ZRCola" pitchFamily="18" charset="0"/>
                <a:ea typeface="00 ZRCola" pitchFamily="18" charset="0"/>
                <a:cs typeface="00 ZRCola" pitchFamily="18" charset="0"/>
              </a:rPr>
              <a:t>miscellany</a:t>
            </a:r>
            <a:endParaRPr lang="hr-HR" dirty="0">
              <a:latin typeface="00 ZRCola" pitchFamily="18" charset="0"/>
              <a:ea typeface="00 ZRCola" pitchFamily="18" charset="0"/>
              <a:cs typeface="00 ZRCola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3"/>
            <a:ext cx="5256584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790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561</Words>
  <Application>Microsoft Office PowerPoint</Application>
  <PresentationFormat>Prikaz na zaslonu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00 ZRCola</vt:lpstr>
      <vt:lpstr>Arial</vt:lpstr>
      <vt:lpstr>Calibri</vt:lpstr>
      <vt:lpstr>Times New Roman</vt:lpstr>
      <vt:lpstr>Office Theme</vt:lpstr>
      <vt:lpstr>Towards new approaches to editing of old manuscripts and documents </vt:lpstr>
      <vt:lpstr>Old Croatian Literature</vt:lpstr>
      <vt:lpstr>Digital infrastructure</vt:lpstr>
      <vt:lpstr>Croatiae auctores Latini (CroALa) (from 2009)</vt:lpstr>
      <vt:lpstr>EDICIJA – digital library of the Croatian written heritage (2010)</vt:lpstr>
      <vt:lpstr>Croatian Language Repository ­­­- Croatian Language Corpus (2011)</vt:lpstr>
      <vt:lpstr>Digital edition</vt:lpstr>
      <vt:lpstr>Digital Vatican Library – Zrcalo člověčaskogo spasenja </vt:lpstr>
      <vt:lpstr>Old Czech template Zrcadlo člověčieho spasenie</vt:lpstr>
      <vt:lpstr>Latin original – ­­­­­­­­Speculum Humanae Salvationis </vt:lpstr>
      <vt:lpstr>Steps in digitization process</vt:lpstr>
      <vt:lpstr>TEI header</vt:lpstr>
      <vt:lpstr>Body</vt:lpstr>
      <vt:lpstr>PowerPoint prezentacija</vt:lpstr>
      <vt:lpstr>Manuscriptorium Digital library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new approaches to editing of old manuscripts and documents</dc:title>
  <dc:creator>user</dc:creator>
  <cp:lastModifiedBy>Marijana Tomic</cp:lastModifiedBy>
  <cp:revision>44</cp:revision>
  <dcterms:created xsi:type="dcterms:W3CDTF">2017-11-03T10:04:43Z</dcterms:created>
  <dcterms:modified xsi:type="dcterms:W3CDTF">2017-11-17T12:20:06Z</dcterms:modified>
</cp:coreProperties>
</file>